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2.xml" ContentType="application/vnd.openxmlformats-officedocument.presentationml.slideMaster+xml"/>
  <Override PartName="/ppt/slideMasters/slideMaster11.xml" ContentType="application/vnd.openxmlformats-officedocument.presentationml.slideMaster+xml"/>
  <Override PartName="/ppt/slideMasters/slideMaster10.xml" ContentType="application/vnd.openxmlformats-officedocument.presentationml.slideMaster+xml"/>
  <Override PartName="/ppt/slideMasters/slideMaster16.xml" ContentType="application/vnd.openxmlformats-officedocument.presentationml.slideMaster+xml"/>
  <Override PartName="/ppt/slideMasters/slideMaster4.xml" ContentType="application/vnd.openxmlformats-officedocument.presentationml.slideMaster+xml"/>
  <Override PartName="/ppt/slideMasters/slideMaster15.xml" ContentType="application/vnd.openxmlformats-officedocument.presentationml.slideMaster+xml"/>
  <Override PartName="/ppt/slideMasters/slideMaster3.xml" ContentType="application/vnd.openxmlformats-officedocument.presentationml.slideMaster+xml"/>
  <Override PartName="/ppt/slideMasters/_rels/slideMaster6.xml.rels" ContentType="application/vnd.openxmlformats-package.relationships+xml"/>
  <Override PartName="/ppt/slideMasters/_rels/slideMaster5.xml.rels" ContentType="application/vnd.openxmlformats-package.relationships+xml"/>
  <Override PartName="/ppt/slideMasters/_rels/slideMaster16.xml.rels" ContentType="application/vnd.openxmlformats-package.relationships+xml"/>
  <Override PartName="/ppt/slideMasters/_rels/slideMaster11.xml.rels" ContentType="application/vnd.openxmlformats-package.relationships+xml"/>
  <Override PartName="/ppt/slideMasters/_rels/slideMaster10.xml.rels" ContentType="application/vnd.openxmlformats-package.relationships+xml"/>
  <Override PartName="/ppt/slideMasters/_rels/slideMaster9.xml.rels" ContentType="application/vnd.openxmlformats-package.relationships+xml"/>
  <Override PartName="/ppt/slideMasters/_rels/slideMaster4.xml.rels" ContentType="application/vnd.openxmlformats-package.relationships+xml"/>
  <Override PartName="/ppt/slideMasters/_rels/slideMaster15.xml.rels" ContentType="application/vnd.openxmlformats-package.relationships+xml"/>
  <Override PartName="/ppt/slideMasters/_rels/slideMaster8.xml.rels" ContentType="application/vnd.openxmlformats-package.relationships+xml"/>
  <Override PartName="/ppt/slideMasters/_rels/slideMaster12.xml.rels" ContentType="application/vnd.openxmlformats-package.relationships+xml"/>
  <Override PartName="/ppt/slideMasters/_rels/slideMaster1.xml.rels" ContentType="application/vnd.openxmlformats-package.relationships+xml"/>
  <Override PartName="/ppt/slideMasters/_rels/slideMaster7.xml.rels" ContentType="application/vnd.openxmlformats-package.relationships+xml"/>
  <Override PartName="/ppt/slideMasters/_rels/slideMaster13.xml.rels" ContentType="application/vnd.openxmlformats-package.relationships+xml"/>
  <Override PartName="/ppt/slideMasters/_rels/slideMaster2.xml.rels" ContentType="application/vnd.openxmlformats-package.relationships+xml"/>
  <Override PartName="/ppt/slideMasters/_rels/slideMaster14.xml.rels" ContentType="application/vnd.openxmlformats-package.relationships+xml"/>
  <Override PartName="/ppt/slideMasters/_rels/slideMaster3.xml.rels" ContentType="application/vnd.openxmlformats-package.relationships+xml"/>
  <Override PartName="/ppt/slideMasters/slideMaster14.xml" ContentType="application/vnd.openxmlformats-officedocument.presentationml.slideMaster+xml"/>
  <Override PartName="/ppt/slideMasters/slideMaster2.xml" ContentType="application/vnd.openxmlformats-officedocument.presentationml.slideMaster+xml"/>
  <Override PartName="/ppt/slideMasters/slideMaster1.xml" ContentType="application/vnd.openxmlformats-officedocument.presentationml.slideMaster+xml"/>
  <Override PartName="/ppt/slideMasters/slideMaster13.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presProps.xml" ContentType="application/vnd.openxmlformats-officedocument.presentationml.presProps+xml"/>
  <Override PartName="/ppt/theme/theme10.xml" ContentType="application/vnd.openxmlformats-officedocument.theme+xml"/>
  <Override PartName="/ppt/theme/theme9.xml" ContentType="application/vnd.openxmlformats-officedocument.theme+xml"/>
  <Override PartName="/ppt/theme/theme8.xml" ContentType="application/vnd.openxmlformats-officedocument.theme+xml"/>
  <Override PartName="/ppt/theme/theme7.xml" ContentType="application/vnd.openxmlformats-officedocument.theme+xml"/>
  <Override PartName="/ppt/theme/theme17.xml" ContentType="application/vnd.openxmlformats-officedocument.theme+xml"/>
  <Override PartName="/ppt/theme/theme16.xml" ContentType="application/vnd.openxmlformats-officedocument.theme+xml"/>
  <Override PartName="/ppt/theme/theme6.xml" ContentType="application/vnd.openxmlformats-officedocument.theme+xml"/>
  <Override PartName="/ppt/theme/theme15.xml" ContentType="application/vnd.openxmlformats-officedocument.theme+xml"/>
  <Override PartName="/ppt/theme/theme5.xml" ContentType="application/vnd.openxmlformats-officedocument.theme+xml"/>
  <Override PartName="/ppt/theme/theme14.xml" ContentType="application/vnd.openxmlformats-officedocument.theme+xml"/>
  <Override PartName="/ppt/theme/theme4.xml" ContentType="application/vnd.openxmlformats-officedocument.theme+xml"/>
  <Override PartName="/ppt/theme/theme1.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12.xml" ContentType="application/vnd.openxmlformats-officedocument.theme+xml"/>
  <Override PartName="/ppt/theme/theme3.xml" ContentType="application/vnd.openxmlformats-officedocument.theme+xml"/>
  <Override PartName="/ppt/theme/theme13.xml" ContentType="application/vnd.openxmlformats-officedocument.theme+xml"/>
  <Override PartName="/ppt/slideLayouts/slideLayout9.xml" ContentType="application/vnd.openxmlformats-officedocument.presentationml.slideLayout+xml"/>
  <Override PartName="/ppt/slideLayouts/slideLayout13.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_rels/slideLayout5.xml.rels" ContentType="application/vnd.openxmlformats-package.relationships+xml"/>
  <Override PartName="/ppt/slideLayouts/_rels/slideLayout12.xml.rels" ContentType="application/vnd.openxmlformats-package.relationships+xml"/>
  <Override PartName="/ppt/slideLayouts/_rels/slideLayout4.xml.rels" ContentType="application/vnd.openxmlformats-package.relationships+xml"/>
  <Override PartName="/ppt/slideLayouts/_rels/slideLayout9.xml.rels" ContentType="application/vnd.openxmlformats-package.relationships+xml"/>
  <Override PartName="/ppt/slideLayouts/_rels/slideLayout13.xml.rels" ContentType="application/vnd.openxmlformats-package.relationships+xml"/>
  <Override PartName="/ppt/slideLayouts/_rels/slideLayout8.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10.xml.rels" ContentType="application/vnd.openxmlformats-package.relationships+xml"/>
  <Override PartName="/ppt/slideLayouts/_rels/slideLayout3.xml.rels" ContentType="application/vnd.openxmlformats-package.relationships+xml"/>
  <Override PartName="/ppt/slideLayouts/_rels/slideLayout11.xml.rels" ContentType="application/vnd.openxmlformats-package.relationships+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10.xml" ContentType="application/vnd.openxmlformats-officedocument.presentationml.slideLayout+xml"/>
  <Override PartName="/ppt/slideLayouts/slideLayout6.xml" ContentType="application/vnd.openxmlformats-officedocument.presentationml.slideLayout+xml"/>
  <Override PartName="/ppt/slideLayouts/slideLayout11.xml" ContentType="application/vnd.openxmlformats-officedocument.presentationml.slideLayout+xml"/>
  <Override PartName="/ppt/slideLayouts/slideLayout7.xml" ContentType="application/vnd.openxmlformats-officedocument.presentationml.slideLayout+xml"/>
  <Override PartName="/ppt/slideLayouts/slideLayout12.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29.png" ContentType="image/png"/>
  <Override PartName="/ppt/media/image28.png" ContentType="image/png"/>
  <Override PartName="/ppt/media/image27.png" ContentType="image/png"/>
  <Override PartName="/ppt/media/image26.png" ContentType="image/png"/>
  <Override PartName="/ppt/media/image25.png" ContentType="image/png"/>
  <Override PartName="/ppt/media/image24.png" ContentType="image/png"/>
  <Override PartName="/ppt/media/image23.png" ContentType="image/png"/>
  <Override PartName="/ppt/media/image22.png" ContentType="image/png"/>
  <Override PartName="/ppt/media/image21.png" ContentType="image/png"/>
  <Override PartName="/ppt/media/image19.png" ContentType="image/png"/>
  <Override PartName="/ppt/media/image14.png" ContentType="image/png"/>
  <Override PartName="/ppt/media/image5.png" ContentType="image/png"/>
  <Override PartName="/ppt/media/image37.png" ContentType="image/png"/>
  <Override PartName="/ppt/media/image15.png" ContentType="image/png"/>
  <Override PartName="/ppt/media/image6.png" ContentType="image/png"/>
  <Override PartName="/ppt/media/image38.png" ContentType="image/png"/>
  <Override PartName="/ppt/media/image1.png" ContentType="image/png"/>
  <Override PartName="/ppt/media/image33.png" ContentType="image/png"/>
  <Override PartName="/ppt/media/image13.png" ContentType="image/png"/>
  <Override PartName="/ppt/media/image36.png" ContentType="image/png"/>
  <Override PartName="/ppt/media/image4.png" ContentType="image/png"/>
  <Override PartName="/ppt/media/image40.png" ContentType="image/png"/>
  <Override PartName="/ppt/media/image41.png" ContentType="image/png"/>
  <Override PartName="/ppt/media/image30.png" ContentType="image/png"/>
  <Override PartName="/ppt/media/image42.png" ContentType="image/png"/>
  <Override PartName="/ppt/media/image31.png" ContentType="image/png"/>
  <Override PartName="/ppt/media/image43.png" ContentType="image/png"/>
  <Override PartName="/ppt/media/image32.png" ContentType="image/png"/>
  <Override PartName="/ppt/media/image44.png" ContentType="image/png"/>
  <Override PartName="/ppt/media/image45.png" ContentType="image/png"/>
  <Override PartName="/ppt/media/image46.png" ContentType="image/png"/>
  <Override PartName="/ppt/media/image48.png" ContentType="image/png"/>
  <Override PartName="/ppt/media/image11.png" ContentType="image/png"/>
  <Override PartName="/ppt/media/image9.png" ContentType="image/png"/>
  <Override PartName="/ppt/media/image18.png" ContentType="image/png"/>
  <Override PartName="/ppt/media/image20.png" ContentType="image/png"/>
  <Override PartName="/ppt/media/image12.png" ContentType="image/png"/>
  <Override PartName="/ppt/media/image10.png" ContentType="image/png"/>
  <Override PartName="/ppt/media/image47.png" ContentType="image/png"/>
  <Override PartName="/ppt/media/image3.png" ContentType="image/png"/>
  <Override PartName="/ppt/media/image35.png" ContentType="image/png"/>
  <Override PartName="/ppt/media/image8.png" ContentType="image/png"/>
  <Override PartName="/ppt/media/image17.png" ContentType="image/png"/>
  <Override PartName="/ppt/media/image2.png" ContentType="image/png"/>
  <Override PartName="/ppt/media/image34.png" ContentType="image/png"/>
  <Override PartName="/ppt/media/image39.png" ContentType="image/png"/>
  <Override PartName="/ppt/media/image7.png" ContentType="image/png"/>
  <Override PartName="/ppt/media/image16.png" ContentType="image/png"/>
  <Override PartName="/ppt/slides/_rels/slide5.xml.rels" ContentType="application/vnd.openxmlformats-package.relationships+xml"/>
  <Override PartName="/ppt/slides/_rels/slide21.xml.rels" ContentType="application/vnd.openxmlformats-package.relationships+xml"/>
  <Override PartName="/ppt/slides/_rels/slide19.xml.rels" ContentType="application/vnd.openxmlformats-package.relationships+xml"/>
  <Override PartName="/ppt/slides/_rels/slide4.xml.rels" ContentType="application/vnd.openxmlformats-package.relationships+xml"/>
  <Override PartName="/ppt/slides/_rels/slide20.xml.rels" ContentType="application/vnd.openxmlformats-package.relationships+xml"/>
  <Override PartName="/ppt/slides/_rels/slide18.xml.rels" ContentType="application/vnd.openxmlformats-package.relationships+xml"/>
  <Override PartName="/ppt/slides/_rels/slide3.xml.rels" ContentType="application/vnd.openxmlformats-package.relationships+xml"/>
  <Override PartName="/ppt/slides/_rels/slide17.xml.rels" ContentType="application/vnd.openxmlformats-package.relationships+xml"/>
  <Override PartName="/ppt/slides/_rels/slide2.xml.rels" ContentType="application/vnd.openxmlformats-package.relationships+xml"/>
  <Override PartName="/ppt/slides/_rels/slide16.xml.rels" ContentType="application/vnd.openxmlformats-package.relationships+xml"/>
  <Override PartName="/ppt/slides/_rels/slide1.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25.xml.rels" ContentType="application/vnd.openxmlformats-package.relationships+xml"/>
  <Override PartName="/ppt/slides/_rels/slide12.xml.rels" ContentType="application/vnd.openxmlformats-package.relationships+xml"/>
  <Override PartName="/ppt/slides/_rels/slide24.xml.rels" ContentType="application/vnd.openxmlformats-package.relationships+xml"/>
  <Override PartName="/ppt/slides/_rels/slide9.xml.rels" ContentType="application/vnd.openxmlformats-package.relationships+xml"/>
  <Override PartName="/ppt/slides/_rels/slide11.xml.rels" ContentType="application/vnd.openxmlformats-package.relationships+xml"/>
  <Override PartName="/ppt/slides/_rels/slide23.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22.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14.xml.rels" ContentType="application/vnd.openxmlformats-package.relationships+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25.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24.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23.xml" ContentType="application/vnd.openxmlformats-officedocument.presentationml.slide+xml"/>
  <Override PartName="/ppt/slides/slide6.xml" ContentType="application/vnd.openxmlformats-officedocument.presentationml.slide+xml"/>
  <Override PartName="/ppt/slides/slide22.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17.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5.xml" ContentType="application/vnd.openxmlformats-officedocument.presentationml.slide+xml"/>
  <Override PartName="/ppt/slides/slide21.xml" ContentType="application/vnd.openxmlformats-officedocument.presentationml.slide+xml"/>
  <Override PartName="/ppt/notesSlides/notesSlide14.xml" ContentType="application/vnd.openxmlformats-officedocument.presentationml.notesSlide+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3.xml.rels" ContentType="application/vnd.openxmlformats-package.relationships+xml"/>
  <Override PartName="/ppt/notesSlides/_rels/notesSlide17.xml.rels" ContentType="application/vnd.openxmlformats-package.relationships+xml"/>
  <Override PartName="/ppt/notesSlides/_rels/notesSlide4.xml.rels" ContentType="application/vnd.openxmlformats-package.relationships+xml"/>
  <Override PartName="/ppt/notesSlides/_rels/notesSlide18.xml.rels" ContentType="application/vnd.openxmlformats-package.relationships+xml"/>
  <Override PartName="/ppt/notesSlides/_rels/notesSlide20.xml.rels" ContentType="application/vnd.openxmlformats-package.relationships+xml"/>
  <Override PartName="/ppt/notesSlides/_rels/notesSlide5.xml.rels" ContentType="application/vnd.openxmlformats-package.relationships+xml"/>
  <Override PartName="/ppt/notesSlides/_rels/notesSlide1.xml.rels" ContentType="application/vnd.openxmlformats-package.relationships+xml"/>
  <Override PartName="/ppt/notesSlides/_rels/notesSlide14.xml.rels" ContentType="application/vnd.openxmlformats-package.relationships+xml"/>
  <Override PartName="/ppt/notesSlides/_rels/notesSlide13.xml.rels" ContentType="application/vnd.openxmlformats-package.relationships+xml"/>
  <Override PartName="/ppt/notesSlides/_rels/notesSlide12.xml.rels" ContentType="application/vnd.openxmlformats-package.relationships+xml"/>
  <Override PartName="/ppt/notesSlides/_rels/notesSlide11.xml.rels" ContentType="application/vnd.openxmlformats-package.relationships+xml"/>
  <Override PartName="/ppt/notesSlides/_rels/notesSlide10.xml.rels" ContentType="application/vnd.openxmlformats-package.relationships+xml"/>
  <Override PartName="/ppt/notesSlides/_rels/notesSlide24.xml.rels" ContentType="application/vnd.openxmlformats-package.relationships+xml"/>
  <Override PartName="/ppt/notesSlides/_rels/notesSlide9.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2.xml.rels" ContentType="application/vnd.openxmlformats-package.relationships+xml"/>
  <Override PartName="/ppt/notesSlides/_rels/notesSlide7.xml.rels" ContentType="application/vnd.openxmlformats-package.relationships+xml"/>
  <Override PartName="/ppt/notesSlides/_rels/notesSlide6.xml.rels" ContentType="application/vnd.openxmlformats-package.relationships+xml"/>
  <Override PartName="/ppt/notesSlides/_rels/notesSlide21.xml.rels" ContentType="application/vnd.openxmlformats-package.relationships+xml"/>
  <Override PartName="/ppt/notesSlides/_rels/notesSlide19.xml.rels" ContentType="application/vnd.openxmlformats-package.relationships+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19.xml" ContentType="application/vnd.openxmlformats-officedocument.presentationml.notesSlide+xml"/>
  <Override PartName="/ppt/notesSlides/notesSlide4.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Lst>
  <p:notesMasterIdLst>
    <p:notesMasterId r:id="rId18"/>
  </p:notesMasterIdLst>
  <p:sldIdLst>
    <p:sldId id="256" r:id="rId19"/>
    <p:sldId id="257" r:id="rId20"/>
    <p:sldId id="258" r:id="rId21"/>
    <p:sldId id="259" r:id="rId22"/>
    <p:sldId id="260" r:id="rId23"/>
    <p:sldId id="261" r:id="rId24"/>
    <p:sldId id="262" r:id="rId25"/>
    <p:sldId id="263" r:id="rId26"/>
    <p:sldId id="264" r:id="rId27"/>
    <p:sldId id="265" r:id="rId28"/>
    <p:sldId id="266" r:id="rId29"/>
    <p:sldId id="267" r:id="rId30"/>
    <p:sldId id="268" r:id="rId31"/>
    <p:sldId id="269" r:id="rId32"/>
    <p:sldId id="270" r:id="rId33"/>
    <p:sldId id="271" r:id="rId34"/>
    <p:sldId id="272" r:id="rId35"/>
    <p:sldId id="273" r:id="rId36"/>
    <p:sldId id="274" r:id="rId37"/>
    <p:sldId id="275" r:id="rId38"/>
    <p:sldId id="276" r:id="rId39"/>
    <p:sldId id="277" r:id="rId40"/>
    <p:sldId id="278" r:id="rId41"/>
    <p:sldId id="279" r:id="rId42"/>
    <p:sldId id="280" r:id="rId43"/>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notesMaster" Target="notesMasters/notesMaster1.xml"/><Relationship Id="rId19" Type="http://schemas.openxmlformats.org/officeDocument/2006/relationships/slide" Target="slides/slide1.xml"/><Relationship Id="rId20" Type="http://schemas.openxmlformats.org/officeDocument/2006/relationships/slide" Target="slides/slide2.xml"/><Relationship Id="rId21" Type="http://schemas.openxmlformats.org/officeDocument/2006/relationships/slide" Target="slides/slide3.xml"/><Relationship Id="rId22" Type="http://schemas.openxmlformats.org/officeDocument/2006/relationships/slide" Target="slides/slide4.xml"/><Relationship Id="rId23" Type="http://schemas.openxmlformats.org/officeDocument/2006/relationships/slide" Target="slides/slide5.xml"/><Relationship Id="rId24" Type="http://schemas.openxmlformats.org/officeDocument/2006/relationships/slide" Target="slides/slide6.xml"/><Relationship Id="rId25" Type="http://schemas.openxmlformats.org/officeDocument/2006/relationships/slide" Target="slides/slide7.xml"/><Relationship Id="rId26" Type="http://schemas.openxmlformats.org/officeDocument/2006/relationships/slide" Target="slides/slide8.xml"/><Relationship Id="rId27" Type="http://schemas.openxmlformats.org/officeDocument/2006/relationships/slide" Target="slides/slide9.xml"/><Relationship Id="rId28" Type="http://schemas.openxmlformats.org/officeDocument/2006/relationships/slide" Target="slides/slide10.xml"/><Relationship Id="rId29" Type="http://schemas.openxmlformats.org/officeDocument/2006/relationships/slide" Target="slides/slide11.xml"/><Relationship Id="rId30" Type="http://schemas.openxmlformats.org/officeDocument/2006/relationships/slide" Target="slides/slide12.xml"/><Relationship Id="rId31" Type="http://schemas.openxmlformats.org/officeDocument/2006/relationships/slide" Target="slides/slide13.xml"/><Relationship Id="rId32" Type="http://schemas.openxmlformats.org/officeDocument/2006/relationships/slide" Target="slides/slide14.xml"/><Relationship Id="rId33" Type="http://schemas.openxmlformats.org/officeDocument/2006/relationships/slide" Target="slides/slide15.xml"/><Relationship Id="rId34" Type="http://schemas.openxmlformats.org/officeDocument/2006/relationships/slide" Target="slides/slide16.xml"/><Relationship Id="rId35" Type="http://schemas.openxmlformats.org/officeDocument/2006/relationships/slide" Target="slides/slide17.xml"/><Relationship Id="rId36" Type="http://schemas.openxmlformats.org/officeDocument/2006/relationships/slide" Target="slides/slide18.xml"/><Relationship Id="rId37" Type="http://schemas.openxmlformats.org/officeDocument/2006/relationships/slide" Target="slides/slide19.xml"/><Relationship Id="rId38" Type="http://schemas.openxmlformats.org/officeDocument/2006/relationships/slide" Target="slides/slide20.xml"/><Relationship Id="rId39" Type="http://schemas.openxmlformats.org/officeDocument/2006/relationships/slide" Target="slides/slide21.xml"/><Relationship Id="rId40" Type="http://schemas.openxmlformats.org/officeDocument/2006/relationships/slide" Target="slides/slide22.xml"/><Relationship Id="rId41" Type="http://schemas.openxmlformats.org/officeDocument/2006/relationships/slide" Target="slides/slide23.xml"/><Relationship Id="rId42" Type="http://schemas.openxmlformats.org/officeDocument/2006/relationships/slide" Target="slides/slide24.xml"/><Relationship Id="rId43" Type="http://schemas.openxmlformats.org/officeDocument/2006/relationships/slide" Target="slides/slide25.xml"/><Relationship Id="rId44"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17.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s-CL" sz="1800" strike="noStrike" u="none">
                <a:solidFill>
                  <a:schemeClr val="dk1"/>
                </a:solidFill>
                <a:uFillTx/>
                <a:latin typeface="Calibri"/>
              </a:rPr>
              <a:t>Click to move the slide</a:t>
            </a:r>
            <a:endParaRPr b="0" lang="es-CL" sz="1800" strike="noStrike" u="none">
              <a:solidFill>
                <a:schemeClr val="dk1"/>
              </a:solidFill>
              <a:uFillTx/>
              <a:latin typeface="Calibri"/>
            </a:endParaRPr>
          </a:p>
        </p:txBody>
      </p:sp>
      <p:sp>
        <p:nvSpPr>
          <p:cNvPr id="61"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62"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63"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64"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65"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65E91E10-F226-4A47-8A29-7EA4946B5ED5}"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8" name="PlaceHolder 1"/>
          <p:cNvSpPr>
            <a:spLocks noGrp="1"/>
          </p:cNvSpPr>
          <p:nvPr>
            <p:ph type="sldImg"/>
          </p:nvPr>
        </p:nvSpPr>
        <p:spPr>
          <a:xfrm>
            <a:off x="0" y="0"/>
            <a:ext cx="0" cy="0"/>
          </a:xfrm>
          <a:prstGeom prst="rect">
            <a:avLst/>
          </a:prstGeom>
          <a:ln w="0">
            <a:noFill/>
          </a:ln>
        </p:spPr>
      </p:sp>
      <p:sp>
        <p:nvSpPr>
          <p:cNvPr id="28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90"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10249CC-DE38-401E-9707-2D9A7C619BB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PlaceHolder 1"/>
          <p:cNvSpPr>
            <a:spLocks noGrp="1"/>
          </p:cNvSpPr>
          <p:nvPr>
            <p:ph type="sldImg"/>
          </p:nvPr>
        </p:nvSpPr>
        <p:spPr>
          <a:xfrm>
            <a:off x="0" y="0"/>
            <a:ext cx="0" cy="0"/>
          </a:xfrm>
          <a:prstGeom prst="rect">
            <a:avLst/>
          </a:prstGeom>
          <a:ln w="0">
            <a:noFill/>
          </a:ln>
        </p:spPr>
      </p:sp>
      <p:sp>
        <p:nvSpPr>
          <p:cNvPr id="31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14" name="PlaceHolder 3"/>
          <p:cNvSpPr>
            <a:spLocks noGrp="1"/>
          </p:cNvSpPr>
          <p:nvPr>
            <p:ph type="sldNum" idx="1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9D361E9-C646-45A6-8F4E-54B8BD2021E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PlaceHolder 1"/>
          <p:cNvSpPr>
            <a:spLocks noGrp="1"/>
          </p:cNvSpPr>
          <p:nvPr>
            <p:ph type="sldImg"/>
          </p:nvPr>
        </p:nvSpPr>
        <p:spPr>
          <a:xfrm>
            <a:off x="0" y="0"/>
            <a:ext cx="0" cy="0"/>
          </a:xfrm>
          <a:prstGeom prst="rect">
            <a:avLst/>
          </a:prstGeom>
          <a:ln w="0">
            <a:noFill/>
          </a:ln>
        </p:spPr>
      </p:sp>
      <p:sp>
        <p:nvSpPr>
          <p:cNvPr id="31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17" name="PlaceHolder 3"/>
          <p:cNvSpPr>
            <a:spLocks noGrp="1"/>
          </p:cNvSpPr>
          <p:nvPr>
            <p:ph type="sldNum" idx="1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4783120-769D-4897-86EB-F7E3920D188B}"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PlaceHolder 1"/>
          <p:cNvSpPr>
            <a:spLocks noGrp="1"/>
          </p:cNvSpPr>
          <p:nvPr>
            <p:ph type="sldImg"/>
          </p:nvPr>
        </p:nvSpPr>
        <p:spPr>
          <a:xfrm>
            <a:off x="0" y="0"/>
            <a:ext cx="0" cy="0"/>
          </a:xfrm>
          <a:prstGeom prst="rect">
            <a:avLst/>
          </a:prstGeom>
          <a:ln w="0">
            <a:noFill/>
          </a:ln>
        </p:spPr>
      </p:sp>
      <p:sp>
        <p:nvSpPr>
          <p:cNvPr id="31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0" name="PlaceHolder 3"/>
          <p:cNvSpPr>
            <a:spLocks noGrp="1"/>
          </p:cNvSpPr>
          <p:nvPr>
            <p:ph type="sldNum" idx="1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C936B2C-68FA-486E-A6D3-B4D001ECA923}"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1" name="PlaceHolder 1"/>
          <p:cNvSpPr>
            <a:spLocks noGrp="1"/>
          </p:cNvSpPr>
          <p:nvPr>
            <p:ph type="sldImg"/>
          </p:nvPr>
        </p:nvSpPr>
        <p:spPr>
          <a:xfrm>
            <a:off x="0" y="0"/>
            <a:ext cx="0" cy="0"/>
          </a:xfrm>
          <a:prstGeom prst="rect">
            <a:avLst/>
          </a:prstGeom>
          <a:ln w="0">
            <a:noFill/>
          </a:ln>
        </p:spPr>
      </p:sp>
      <p:sp>
        <p:nvSpPr>
          <p:cNvPr id="32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3" name="PlaceHolder 3"/>
          <p:cNvSpPr>
            <a:spLocks noGrp="1"/>
          </p:cNvSpPr>
          <p:nvPr>
            <p:ph type="sldNum" idx="1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2E21AEC-7D1F-41AD-9917-7F8E6A63E1D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PlaceHolder 1"/>
          <p:cNvSpPr>
            <a:spLocks noGrp="1"/>
          </p:cNvSpPr>
          <p:nvPr>
            <p:ph type="sldImg"/>
          </p:nvPr>
        </p:nvSpPr>
        <p:spPr>
          <a:xfrm>
            <a:off x="0" y="0"/>
            <a:ext cx="0" cy="0"/>
          </a:xfrm>
          <a:prstGeom prst="rect">
            <a:avLst/>
          </a:prstGeom>
          <a:ln w="0">
            <a:noFill/>
          </a:ln>
        </p:spPr>
      </p:sp>
      <p:sp>
        <p:nvSpPr>
          <p:cNvPr id="32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6" name="PlaceHolder 3"/>
          <p:cNvSpPr>
            <a:spLocks noGrp="1"/>
          </p:cNvSpPr>
          <p:nvPr>
            <p:ph type="sldNum" idx="1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110D919-69C5-4520-B7A7-E951BD9DCFAB}"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PlaceHolder 1"/>
          <p:cNvSpPr>
            <a:spLocks noGrp="1"/>
          </p:cNvSpPr>
          <p:nvPr>
            <p:ph type="sldImg"/>
          </p:nvPr>
        </p:nvSpPr>
        <p:spPr>
          <a:xfrm>
            <a:off x="0" y="0"/>
            <a:ext cx="0" cy="0"/>
          </a:xfrm>
          <a:prstGeom prst="rect">
            <a:avLst/>
          </a:prstGeom>
          <a:ln w="0">
            <a:noFill/>
          </a:ln>
        </p:spPr>
      </p:sp>
      <p:sp>
        <p:nvSpPr>
          <p:cNvPr id="32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29" name="PlaceHolder 3"/>
          <p:cNvSpPr>
            <a:spLocks noGrp="1"/>
          </p:cNvSpPr>
          <p:nvPr>
            <p:ph type="sldNum" idx="1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AE70EA1-57EF-4C5A-8B23-270C2E028D0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0" name="PlaceHolder 1"/>
          <p:cNvSpPr>
            <a:spLocks noGrp="1"/>
          </p:cNvSpPr>
          <p:nvPr>
            <p:ph type="sldImg"/>
          </p:nvPr>
        </p:nvSpPr>
        <p:spPr>
          <a:xfrm>
            <a:off x="0" y="0"/>
            <a:ext cx="0" cy="0"/>
          </a:xfrm>
          <a:prstGeom prst="rect">
            <a:avLst/>
          </a:prstGeom>
          <a:ln w="0">
            <a:noFill/>
          </a:ln>
        </p:spPr>
      </p:sp>
      <p:sp>
        <p:nvSpPr>
          <p:cNvPr id="33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2" name="PlaceHolder 3"/>
          <p:cNvSpPr>
            <a:spLocks noGrp="1"/>
          </p:cNvSpPr>
          <p:nvPr>
            <p:ph type="sldNum" idx="1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A26525B-8CF0-4C5F-BCF0-DBF814EEA6F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PlaceHolder 1"/>
          <p:cNvSpPr>
            <a:spLocks noGrp="1"/>
          </p:cNvSpPr>
          <p:nvPr>
            <p:ph type="sldImg"/>
          </p:nvPr>
        </p:nvSpPr>
        <p:spPr>
          <a:xfrm>
            <a:off x="0" y="0"/>
            <a:ext cx="0" cy="0"/>
          </a:xfrm>
          <a:prstGeom prst="rect">
            <a:avLst/>
          </a:prstGeom>
          <a:ln w="0">
            <a:noFill/>
          </a:ln>
        </p:spPr>
      </p:sp>
      <p:sp>
        <p:nvSpPr>
          <p:cNvPr id="33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5" name="PlaceHolder 3"/>
          <p:cNvSpPr>
            <a:spLocks noGrp="1"/>
          </p:cNvSpPr>
          <p:nvPr>
            <p:ph type="sldNum" idx="1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88B2013-72EF-46AD-9CCD-182EFC50EB5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PlaceHolder 1"/>
          <p:cNvSpPr>
            <a:spLocks noGrp="1"/>
          </p:cNvSpPr>
          <p:nvPr>
            <p:ph type="sldImg"/>
          </p:nvPr>
        </p:nvSpPr>
        <p:spPr>
          <a:xfrm>
            <a:off x="0" y="0"/>
            <a:ext cx="0" cy="0"/>
          </a:xfrm>
          <a:prstGeom prst="rect">
            <a:avLst/>
          </a:prstGeom>
          <a:ln w="0">
            <a:noFill/>
          </a:ln>
        </p:spPr>
      </p:sp>
      <p:sp>
        <p:nvSpPr>
          <p:cNvPr id="33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38" name="PlaceHolder 3"/>
          <p:cNvSpPr>
            <a:spLocks noGrp="1"/>
          </p:cNvSpPr>
          <p:nvPr>
            <p:ph type="sldNum" idx="2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B11BCC9-CF92-4475-A411-DCC1B6DF098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9" name="PlaceHolder 1"/>
          <p:cNvSpPr>
            <a:spLocks noGrp="1"/>
          </p:cNvSpPr>
          <p:nvPr>
            <p:ph type="sldImg"/>
          </p:nvPr>
        </p:nvSpPr>
        <p:spPr>
          <a:xfrm>
            <a:off x="0" y="0"/>
            <a:ext cx="0" cy="0"/>
          </a:xfrm>
          <a:prstGeom prst="rect">
            <a:avLst/>
          </a:prstGeom>
          <a:ln w="0">
            <a:noFill/>
          </a:ln>
        </p:spPr>
      </p:sp>
      <p:sp>
        <p:nvSpPr>
          <p:cNvPr id="34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1"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35C74C0-2FB4-4CE6-8950-E0539A03B1B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2" name="PlaceHolder 1"/>
          <p:cNvSpPr>
            <a:spLocks noGrp="1"/>
          </p:cNvSpPr>
          <p:nvPr>
            <p:ph type="sldImg"/>
          </p:nvPr>
        </p:nvSpPr>
        <p:spPr>
          <a:xfrm>
            <a:off x="0" y="0"/>
            <a:ext cx="0" cy="0"/>
          </a:xfrm>
          <a:prstGeom prst="rect">
            <a:avLst/>
          </a:prstGeom>
          <a:ln w="0">
            <a:noFill/>
          </a:ln>
        </p:spPr>
      </p:sp>
      <p:sp>
        <p:nvSpPr>
          <p:cNvPr id="34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4"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E63A196A-B4A0-485A-B477-669197B02C2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PlaceHolder 1"/>
          <p:cNvSpPr>
            <a:spLocks noGrp="1"/>
          </p:cNvSpPr>
          <p:nvPr>
            <p:ph type="sldImg"/>
          </p:nvPr>
        </p:nvSpPr>
        <p:spPr>
          <a:xfrm>
            <a:off x="0" y="0"/>
            <a:ext cx="0" cy="0"/>
          </a:xfrm>
          <a:prstGeom prst="rect">
            <a:avLst/>
          </a:prstGeom>
          <a:ln w="0">
            <a:noFill/>
          </a:ln>
        </p:spPr>
      </p:sp>
      <p:sp>
        <p:nvSpPr>
          <p:cNvPr id="34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47" name="PlaceHolder 3"/>
          <p:cNvSpPr>
            <a:spLocks noGrp="1"/>
          </p:cNvSpPr>
          <p:nvPr>
            <p:ph type="sldNum" idx="2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3128BFD-392C-46AE-8311-3C768A8BA1A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PlaceHolder 1"/>
          <p:cNvSpPr>
            <a:spLocks noGrp="1"/>
          </p:cNvSpPr>
          <p:nvPr>
            <p:ph type="sldImg"/>
          </p:nvPr>
        </p:nvSpPr>
        <p:spPr>
          <a:xfrm>
            <a:off x="0" y="0"/>
            <a:ext cx="0" cy="0"/>
          </a:xfrm>
          <a:prstGeom prst="rect">
            <a:avLst/>
          </a:prstGeom>
          <a:ln w="0">
            <a:noFill/>
          </a:ln>
        </p:spPr>
      </p:sp>
      <p:sp>
        <p:nvSpPr>
          <p:cNvPr id="34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0" name="PlaceHolder 3"/>
          <p:cNvSpPr>
            <a:spLocks noGrp="1"/>
          </p:cNvSpPr>
          <p:nvPr>
            <p:ph type="sldNum" idx="2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9DCF9E6-4DBA-46BF-AA24-DF9D86F01DD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1" name="PlaceHolder 1"/>
          <p:cNvSpPr>
            <a:spLocks noGrp="1"/>
          </p:cNvSpPr>
          <p:nvPr>
            <p:ph type="sldImg"/>
          </p:nvPr>
        </p:nvSpPr>
        <p:spPr>
          <a:xfrm>
            <a:off x="0" y="0"/>
            <a:ext cx="0" cy="0"/>
          </a:xfrm>
          <a:prstGeom prst="rect">
            <a:avLst/>
          </a:prstGeom>
          <a:ln w="0">
            <a:noFill/>
          </a:ln>
        </p:spPr>
      </p:sp>
      <p:sp>
        <p:nvSpPr>
          <p:cNvPr id="35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3" name="PlaceHolder 3"/>
          <p:cNvSpPr>
            <a:spLocks noGrp="1"/>
          </p:cNvSpPr>
          <p:nvPr>
            <p:ph type="sldNum" idx="2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1BF8380-C1C5-459A-83DF-DFDF4A5D505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4" name="PlaceHolder 1"/>
          <p:cNvSpPr>
            <a:spLocks noGrp="1"/>
          </p:cNvSpPr>
          <p:nvPr>
            <p:ph type="sldImg"/>
          </p:nvPr>
        </p:nvSpPr>
        <p:spPr>
          <a:xfrm>
            <a:off x="0" y="0"/>
            <a:ext cx="0" cy="0"/>
          </a:xfrm>
          <a:prstGeom prst="rect">
            <a:avLst/>
          </a:prstGeom>
          <a:ln w="0">
            <a:noFill/>
          </a:ln>
        </p:spPr>
      </p:sp>
      <p:sp>
        <p:nvSpPr>
          <p:cNvPr id="35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56" name="PlaceHolder 3"/>
          <p:cNvSpPr>
            <a:spLocks noGrp="1"/>
          </p:cNvSpPr>
          <p:nvPr>
            <p:ph type="sldNum" idx="2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62060BB-4019-4926-8E59-AE52F61BA786}"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1" name="PlaceHolder 1"/>
          <p:cNvSpPr>
            <a:spLocks noGrp="1"/>
          </p:cNvSpPr>
          <p:nvPr>
            <p:ph type="sldImg"/>
          </p:nvPr>
        </p:nvSpPr>
        <p:spPr>
          <a:xfrm>
            <a:off x="0" y="0"/>
            <a:ext cx="0" cy="0"/>
          </a:xfrm>
          <a:prstGeom prst="rect">
            <a:avLst/>
          </a:prstGeom>
          <a:ln w="0">
            <a:noFill/>
          </a:ln>
        </p:spPr>
      </p:sp>
      <p:sp>
        <p:nvSpPr>
          <p:cNvPr id="29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93"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6C25704-A508-4BDE-8822-1CC4975E707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PlaceHolder 1"/>
          <p:cNvSpPr>
            <a:spLocks noGrp="1"/>
          </p:cNvSpPr>
          <p:nvPr>
            <p:ph type="sldImg"/>
          </p:nvPr>
        </p:nvSpPr>
        <p:spPr>
          <a:xfrm>
            <a:off x="0" y="0"/>
            <a:ext cx="0" cy="0"/>
          </a:xfrm>
          <a:prstGeom prst="rect">
            <a:avLst/>
          </a:prstGeom>
          <a:ln w="0">
            <a:noFill/>
          </a:ln>
        </p:spPr>
      </p:sp>
      <p:sp>
        <p:nvSpPr>
          <p:cNvPr id="29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96"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69D8B78-1934-4343-84EF-5FD72376D9F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7" name="PlaceHolder 1"/>
          <p:cNvSpPr>
            <a:spLocks noGrp="1"/>
          </p:cNvSpPr>
          <p:nvPr>
            <p:ph type="sldImg"/>
          </p:nvPr>
        </p:nvSpPr>
        <p:spPr>
          <a:xfrm>
            <a:off x="0" y="0"/>
            <a:ext cx="0" cy="0"/>
          </a:xfrm>
          <a:prstGeom prst="rect">
            <a:avLst/>
          </a:prstGeom>
          <a:ln w="0">
            <a:noFill/>
          </a:ln>
        </p:spPr>
      </p:sp>
      <p:sp>
        <p:nvSpPr>
          <p:cNvPr id="29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299"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401467F-7320-4ADE-A2C4-D1DFA8B5F8C1}"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0" name="PlaceHolder 1"/>
          <p:cNvSpPr>
            <a:spLocks noGrp="1"/>
          </p:cNvSpPr>
          <p:nvPr>
            <p:ph type="sldImg"/>
          </p:nvPr>
        </p:nvSpPr>
        <p:spPr>
          <a:xfrm>
            <a:off x="0" y="0"/>
            <a:ext cx="0" cy="0"/>
          </a:xfrm>
          <a:prstGeom prst="rect">
            <a:avLst/>
          </a:prstGeom>
          <a:ln w="0">
            <a:noFill/>
          </a:ln>
        </p:spPr>
      </p:sp>
      <p:sp>
        <p:nvSpPr>
          <p:cNvPr id="30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02"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AD92A19-297A-4A78-BF91-9D773DB9B5A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3" name="PlaceHolder 1"/>
          <p:cNvSpPr>
            <a:spLocks noGrp="1"/>
          </p:cNvSpPr>
          <p:nvPr>
            <p:ph type="sldImg"/>
          </p:nvPr>
        </p:nvSpPr>
        <p:spPr>
          <a:xfrm>
            <a:off x="0" y="0"/>
            <a:ext cx="0" cy="0"/>
          </a:xfrm>
          <a:prstGeom prst="rect">
            <a:avLst/>
          </a:prstGeom>
          <a:ln w="0">
            <a:noFill/>
          </a:ln>
        </p:spPr>
      </p:sp>
      <p:sp>
        <p:nvSpPr>
          <p:cNvPr id="30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05"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1D19492-4093-4EF5-8082-1C48415348E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6" name="PlaceHolder 1"/>
          <p:cNvSpPr>
            <a:spLocks noGrp="1"/>
          </p:cNvSpPr>
          <p:nvPr>
            <p:ph type="sldImg"/>
          </p:nvPr>
        </p:nvSpPr>
        <p:spPr>
          <a:xfrm>
            <a:off x="0" y="0"/>
            <a:ext cx="0" cy="0"/>
          </a:xfrm>
          <a:prstGeom prst="rect">
            <a:avLst/>
          </a:prstGeom>
          <a:ln w="0">
            <a:noFill/>
          </a:ln>
        </p:spPr>
      </p:sp>
      <p:sp>
        <p:nvSpPr>
          <p:cNvPr id="30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08"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C4604CA-2DC9-42C5-92C4-6960DFAF03D1}"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9" name="PlaceHolder 1"/>
          <p:cNvSpPr>
            <a:spLocks noGrp="1"/>
          </p:cNvSpPr>
          <p:nvPr>
            <p:ph type="sldImg"/>
          </p:nvPr>
        </p:nvSpPr>
        <p:spPr>
          <a:xfrm>
            <a:off x="0" y="0"/>
            <a:ext cx="0" cy="0"/>
          </a:xfrm>
          <a:prstGeom prst="rect">
            <a:avLst/>
          </a:prstGeom>
          <a:ln w="0">
            <a:noFill/>
          </a:ln>
        </p:spPr>
      </p:sp>
      <p:sp>
        <p:nvSpPr>
          <p:cNvPr id="31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311"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1CC957D-9C31-4385-ADA6-233E2A9426E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4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3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9.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4.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3.png"/><Relationship Id="rId10" Type="http://schemas.openxmlformats.org/officeDocument/2006/relationships/slideLayout" Target="../slideLayouts/slideLayout15.xml"/><Relationship Id="rId11"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slideLayout" Target="../slideLayouts/slideLayout16.xml"/><Relationship Id="rId6"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slideLayout" Target="../slideLayouts/slideLayout2.xml"/><Relationship Id="rId6"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png"/><Relationship Id="rId7" Type="http://schemas.openxmlformats.org/officeDocument/2006/relationships/slideLayout" Target="../slideLayouts/slideLayout3.xml"/><Relationship Id="rId8"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3.png"/><Relationship Id="rId6" Type="http://schemas.openxmlformats.org/officeDocument/2006/relationships/slideLayout" Target="../slideLayouts/slideLayout4.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42.png"/><Relationship Id="rId2" Type="http://schemas.openxmlformats.org/officeDocument/2006/relationships/image" Target="../media/image3.png"/><Relationship Id="rId3" Type="http://schemas.openxmlformats.org/officeDocument/2006/relationships/image" Target="../media/image43.png"/><Relationship Id="rId4" Type="http://schemas.openxmlformats.org/officeDocument/2006/relationships/slideLayout" Target="../slideLayouts/slideLayout6.xml"/><Relationship Id="rId5"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7.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2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slideLayout" Target="../slideLayouts/slideLayout7.xml"/><Relationship Id="rId5"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3.png"/><Relationship Id="rId3" Type="http://schemas.openxmlformats.org/officeDocument/2006/relationships/slideLayout" Target="../slideLayouts/slideLayout8.xml"/><Relationship Id="rId4"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3.png"/><Relationship Id="rId3" Type="http://schemas.openxmlformats.org/officeDocument/2006/relationships/slideLayout" Target="../slideLayouts/slideLayout8.xml"/><Relationship Id="rId4"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7.png"/><Relationship Id="rId3" Type="http://schemas.openxmlformats.org/officeDocument/2006/relationships/slideLayout" Target="../slideLayouts/slideLayout8.xml"/><Relationship Id="rId4"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hyperlink" Target="https://docs.python.org/3/library/timeit.html" TargetMode="External"/><Relationship Id="rId3" Type="http://schemas.openxmlformats.org/officeDocument/2006/relationships/hyperlink" Target="https://docs.python.org/3/library/timeit.html" TargetMode="External"/><Relationship Id="rId4" Type="http://schemas.openxmlformats.org/officeDocument/2006/relationships/hyperlink" Target="https://www.youtube.com/watch?v=MyAiCtuhiqQ" TargetMode="External"/><Relationship Id="rId5" Type="http://schemas.openxmlformats.org/officeDocument/2006/relationships/slideLayout" Target="../slideLayouts/slideLayout8.xml"/><Relationship Id="rId6"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8.xml"/>
</Relationships>
</file>

<file path=ppt/slides/_rels/slide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slideLayout" Target="../slideLayouts/slideLayout10.xml"/><Relationship Id="rId6" Type="http://schemas.openxmlformats.org/officeDocument/2006/relationships/notesSlide" Target="../notesSlides/notesSlide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notesSlide" Target="../notesSlides/notesSlide5.xml"/>
</Relationships>
</file>

<file path=ppt/slides/_rels/slide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notesSlide" Target="../notesSlides/notesSlide6.xml"/>
</Relationships>
</file>

<file path=ppt/slides/_rels/slide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1.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slideLayout" Target="../slideLayouts/slideLayout12.xml"/><Relationship Id="rId8"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12.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 name="Image 0" descr="preencoded.png"/>
          <p:cNvPicPr/>
          <p:nvPr/>
        </p:nvPicPr>
        <p:blipFill>
          <a:blip r:embed="rId1"/>
          <a:stretch/>
        </p:blipFill>
        <p:spPr>
          <a:xfrm>
            <a:off x="0" y="0"/>
            <a:ext cx="5486040" cy="8231040"/>
          </a:xfrm>
          <a:prstGeom prst="rect">
            <a:avLst/>
          </a:prstGeom>
          <a:noFill/>
          <a:ln w="0">
            <a:noFill/>
          </a:ln>
        </p:spPr>
      </p:pic>
      <p:sp>
        <p:nvSpPr>
          <p:cNvPr id="67" name="Text 0"/>
          <p:cNvSpPr/>
          <p:nvPr/>
        </p:nvSpPr>
        <p:spPr>
          <a:xfrm>
            <a:off x="6502320" y="423360"/>
            <a:ext cx="8128080" cy="1405440"/>
          </a:xfrm>
          <a:prstGeom prst="rect">
            <a:avLst/>
          </a:prstGeom>
          <a:noFill/>
          <a:ln w="0">
            <a:noFill/>
          </a:ln>
        </p:spPr>
        <p:style>
          <a:lnRef idx="0"/>
          <a:fillRef idx="0"/>
          <a:effectRef idx="0"/>
          <a:fontRef idx="minor"/>
        </p:style>
        <p:txBody>
          <a:bodyPr lIns="0" rIns="0" tIns="0" bIns="0" anchor="t">
            <a:noAutofit/>
          </a:bodyPr>
          <a:p>
            <a:pPr defTabSz="914400">
              <a:lnSpc>
                <a:spcPts val="5499"/>
              </a:lnSpc>
              <a:tabLst>
                <a:tab algn="l" pos="0"/>
              </a:tabLst>
            </a:pPr>
            <a:r>
              <a:rPr b="1" lang="en-US" sz="4400" strike="noStrike" u="none">
                <a:solidFill>
                  <a:srgbClr val="19414b"/>
                </a:solidFill>
                <a:uFillTx/>
                <a:latin typeface="Gilroy-ExtraBoldItalic Extra Bold"/>
                <a:ea typeface="Gilroy-ExtraBoldItalic Extra Bold"/>
              </a:rPr>
              <a:t>Análisis de Algoritmos: Eficiencia y Optimización</a:t>
            </a:r>
            <a:endParaRPr b="0" lang="en-US" sz="4400" strike="noStrike" u="none">
              <a:solidFill>
                <a:srgbClr val="000000"/>
              </a:solidFill>
              <a:uFillTx/>
              <a:latin typeface="Arial"/>
            </a:endParaRPr>
          </a:p>
        </p:txBody>
      </p:sp>
      <p:sp>
        <p:nvSpPr>
          <p:cNvPr id="68" name="Text 1"/>
          <p:cNvSpPr/>
          <p:nvPr/>
        </p:nvSpPr>
        <p:spPr>
          <a:xfrm>
            <a:off x="6273720" y="2361600"/>
            <a:ext cx="6710760" cy="215856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El análisis de algoritmos es una disciplina esencial que permite evaluar, comparar y optimizar soluciones computacionales, asegurando que los sistemas sean eficientes, escalables y adaptables a cambios en el volumen de datos. La combinación de principios teóricos con herramientas prácticas crea una base sólida para el desarrollo de software de alto rendimiento.</a:t>
            </a:r>
            <a:endParaRPr b="0" lang="en-US" sz="1750" strike="noStrike" u="none">
              <a:solidFill>
                <a:srgbClr val="000000"/>
              </a:solidFill>
              <a:uFillTx/>
              <a:latin typeface="Arial"/>
            </a:endParaRPr>
          </a:p>
        </p:txBody>
      </p:sp>
      <p:sp>
        <p:nvSpPr>
          <p:cNvPr id="69" name="Text 2"/>
          <p:cNvSpPr/>
          <p:nvPr/>
        </p:nvSpPr>
        <p:spPr>
          <a:xfrm>
            <a:off x="6273720" y="4773600"/>
            <a:ext cx="6710760" cy="179856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Python, con su sintaxis accesible y amplio ecosistema, se posiciona como una herramienta ideal para introducir y aplicar estos conceptos. Si bien presenta ciertos desafíos en términos de rendimiento, sus ventajas para la experimentación, el prototipado y la enseñanza lo hacen indispensable en el análisis y diseño de algoritmos.</a:t>
            </a:r>
            <a:endParaRPr b="0" lang="en-US" sz="1750" strike="noStrike" u="none">
              <a:solidFill>
                <a:srgbClr val="000000"/>
              </a:solidFill>
              <a:uFillTx/>
              <a:latin typeface="Arial"/>
            </a:endParaRPr>
          </a:p>
        </p:txBody>
      </p:sp>
      <p:sp>
        <p:nvSpPr>
          <p:cNvPr id="70" name="Shape 3"/>
          <p:cNvSpPr/>
          <p:nvPr/>
        </p:nvSpPr>
        <p:spPr>
          <a:xfrm>
            <a:off x="6273720" y="7039080"/>
            <a:ext cx="359280" cy="359280"/>
          </a:xfrm>
          <a:prstGeom prst="roundRect">
            <a:avLst>
              <a:gd name="adj" fmla="val 25411083"/>
            </a:avLst>
          </a:prstGeom>
          <a:noFill/>
          <a:ln w="762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71" name="Image 1" descr="preencoded.png"/>
          <p:cNvPicPr/>
          <p:nvPr/>
        </p:nvPicPr>
        <p:blipFill>
          <a:blip r:embed="rId2"/>
          <a:stretch/>
        </p:blipFill>
        <p:spPr>
          <a:xfrm>
            <a:off x="6281280" y="7047000"/>
            <a:ext cx="344160" cy="344160"/>
          </a:xfrm>
          <a:prstGeom prst="rect">
            <a:avLst/>
          </a:prstGeom>
          <a:noFill/>
          <a:ln w="0">
            <a:noFill/>
          </a:ln>
        </p:spPr>
      </p:pic>
      <p:sp>
        <p:nvSpPr>
          <p:cNvPr id="72" name="Text 4"/>
          <p:cNvSpPr/>
          <p:nvPr/>
        </p:nvSpPr>
        <p:spPr>
          <a:xfrm>
            <a:off x="6745680" y="7039080"/>
            <a:ext cx="6126120" cy="573120"/>
          </a:xfrm>
          <a:prstGeom prst="rect">
            <a:avLst/>
          </a:prstGeom>
          <a:noFill/>
          <a:ln w="0">
            <a:noFill/>
          </a:ln>
        </p:spPr>
        <p:style>
          <a:lnRef idx="0"/>
          <a:fillRef idx="0"/>
          <a:effectRef idx="0"/>
          <a:fontRef idx="minor"/>
        </p:style>
        <p:txBody>
          <a:bodyPr lIns="0" rIns="0" tIns="0" bIns="0" anchor="t">
            <a:noAutofit/>
          </a:bodyPr>
          <a:p>
            <a:pPr defTabSz="914400">
              <a:lnSpc>
                <a:spcPts val="3050"/>
              </a:lnSpc>
              <a:tabLst>
                <a:tab algn="l" pos="0"/>
              </a:tabLst>
            </a:pPr>
            <a:r>
              <a:rPr b="1" lang="en-US" sz="2200" strike="noStrike" u="none">
                <a:solidFill>
                  <a:srgbClr val="1c1d22"/>
                </a:solidFill>
                <a:uFillTx/>
                <a:latin typeface="Source Sans Pro Bold"/>
                <a:ea typeface="Source Sans Pro Bold"/>
              </a:rPr>
              <a:t>por Kibernum Capacitación</a:t>
            </a:r>
            <a:endParaRPr b="0" lang="en-US" sz="2200" strike="noStrike" u="none">
              <a:solidFill>
                <a:srgbClr val="000000"/>
              </a:solidFill>
              <a:uFillTx/>
              <a:latin typeface="Arial"/>
            </a:endParaRPr>
          </a:p>
        </p:txBody>
      </p:sp>
      <p:pic>
        <p:nvPicPr>
          <p:cNvPr id="73" name="Image 2" descr="preencoded.png"/>
          <p:cNvPicPr/>
          <p:nvPr/>
        </p:nvPicPr>
        <p:blipFill>
          <a:blip r:embed="rId3"/>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8" name="Text 0"/>
          <p:cNvSpPr/>
          <p:nvPr/>
        </p:nvSpPr>
        <p:spPr>
          <a:xfrm>
            <a:off x="793800" y="1712160"/>
            <a:ext cx="881388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Complejidad Temporal y Espacial</a:t>
            </a:r>
            <a:endParaRPr b="0" lang="en-US" sz="4450" strike="noStrike" u="none">
              <a:solidFill>
                <a:srgbClr val="000000"/>
              </a:solidFill>
              <a:uFillTx/>
              <a:latin typeface="Arial"/>
            </a:endParaRPr>
          </a:p>
        </p:txBody>
      </p:sp>
      <p:sp>
        <p:nvSpPr>
          <p:cNvPr id="139" name="Text 1"/>
          <p:cNvSpPr/>
          <p:nvPr/>
        </p:nvSpPr>
        <p:spPr>
          <a:xfrm>
            <a:off x="793800" y="2988000"/>
            <a:ext cx="30042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Gilroy-ExtraBoldItalic Extra Bold"/>
                <a:ea typeface="Gilroy-ExtraBoldItalic Extra Bold"/>
              </a:rPr>
              <a:t>Complejidad Temporal</a:t>
            </a:r>
            <a:endParaRPr b="0" lang="en-US" sz="2200" strike="noStrike" u="none">
              <a:solidFill>
                <a:srgbClr val="000000"/>
              </a:solidFill>
              <a:uFillTx/>
              <a:latin typeface="Arial"/>
            </a:endParaRPr>
          </a:p>
        </p:txBody>
      </p:sp>
      <p:sp>
        <p:nvSpPr>
          <p:cNvPr id="140" name="Text 2"/>
          <p:cNvSpPr/>
          <p:nvPr/>
        </p:nvSpPr>
        <p:spPr>
          <a:xfrm>
            <a:off x="793800" y="3569040"/>
            <a:ext cx="58183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Mide el tiempo de ejecución estimando el número de operaciones o pasos que ejecuta el algoritmo. Por ejemplo, un bucle que recorre una lista de n elementos y realiza una operación constante por elemento tiene complejidad O(n).</a:t>
            </a:r>
            <a:endParaRPr b="0" lang="en-US" sz="1750" strike="noStrike" u="none">
              <a:solidFill>
                <a:srgbClr val="000000"/>
              </a:solidFill>
              <a:uFillTx/>
              <a:latin typeface="Arial"/>
            </a:endParaRPr>
          </a:p>
        </p:txBody>
      </p:sp>
      <p:sp>
        <p:nvSpPr>
          <p:cNvPr id="141" name="Text 3"/>
          <p:cNvSpPr/>
          <p:nvPr/>
        </p:nvSpPr>
        <p:spPr>
          <a:xfrm>
            <a:off x="793800" y="5224680"/>
            <a:ext cx="5818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Esta medida es crucial para predecir cómo se comportará el algoritmo con conjuntos de datos cada vez más grandes, permitiendo anticipar posibles cuellos de botella.</a:t>
            </a:r>
            <a:endParaRPr b="0" lang="en-US" sz="1750" strike="noStrike" u="none">
              <a:solidFill>
                <a:srgbClr val="000000"/>
              </a:solidFill>
              <a:uFillTx/>
              <a:latin typeface="Arial"/>
            </a:endParaRPr>
          </a:p>
        </p:txBody>
      </p:sp>
      <p:sp>
        <p:nvSpPr>
          <p:cNvPr id="142" name="Text 4"/>
          <p:cNvSpPr/>
          <p:nvPr/>
        </p:nvSpPr>
        <p:spPr>
          <a:xfrm>
            <a:off x="7173360" y="2988000"/>
            <a:ext cx="288504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Gilroy-ExtraBoldItalic Extra Bold"/>
                <a:ea typeface="Gilroy-ExtraBoldItalic Extra Bold"/>
              </a:rPr>
              <a:t>Complejidad Espacial</a:t>
            </a:r>
            <a:endParaRPr b="0" lang="en-US" sz="2200" strike="noStrike" u="none">
              <a:solidFill>
                <a:srgbClr val="000000"/>
              </a:solidFill>
              <a:uFillTx/>
              <a:latin typeface="Arial"/>
            </a:endParaRPr>
          </a:p>
        </p:txBody>
      </p:sp>
      <p:sp>
        <p:nvSpPr>
          <p:cNvPr id="143" name="Text 5"/>
          <p:cNvSpPr/>
          <p:nvPr/>
        </p:nvSpPr>
        <p:spPr>
          <a:xfrm>
            <a:off x="7173360" y="3569040"/>
            <a:ext cx="58183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Mide la cantidad de memoria adicional que utiliza el algoritmo más allá de la entrada. Por ejemplo, un algoritmo que almacena todos los elementos en una nueva lista adicional tiene un consumo de O(n) de memoria.</a:t>
            </a:r>
            <a:endParaRPr b="0" lang="en-US" sz="1750" strike="noStrike" u="none">
              <a:solidFill>
                <a:srgbClr val="000000"/>
              </a:solidFill>
              <a:uFillTx/>
              <a:latin typeface="Arial"/>
            </a:endParaRPr>
          </a:p>
        </p:txBody>
      </p:sp>
      <p:sp>
        <p:nvSpPr>
          <p:cNvPr id="144" name="Text 6"/>
          <p:cNvSpPr/>
          <p:nvPr/>
        </p:nvSpPr>
        <p:spPr>
          <a:xfrm>
            <a:off x="7173360" y="5224680"/>
            <a:ext cx="5818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entornos con recursos limitados, como dispositivos móviles o sistemas embebidos, la optimización del espacio puede ser tan importante como la del tiempo.</a:t>
            </a:r>
            <a:endParaRPr b="0" lang="en-US" sz="1750" strike="noStrike" u="none">
              <a:solidFill>
                <a:srgbClr val="000000"/>
              </a:solidFill>
              <a:uFillTx/>
              <a:latin typeface="Arial"/>
            </a:endParaRPr>
          </a:p>
        </p:txBody>
      </p:sp>
      <p:pic>
        <p:nvPicPr>
          <p:cNvPr id="145"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6" name="Image 0" descr="preencoded.png"/>
          <p:cNvPicPr/>
          <p:nvPr/>
        </p:nvPicPr>
        <p:blipFill>
          <a:blip r:embed="rId1"/>
          <a:stretch/>
        </p:blipFill>
        <p:spPr>
          <a:xfrm>
            <a:off x="9144000" y="0"/>
            <a:ext cx="5486040" cy="8229240"/>
          </a:xfrm>
          <a:prstGeom prst="rect">
            <a:avLst/>
          </a:prstGeom>
          <a:noFill/>
          <a:ln w="0">
            <a:noFill/>
          </a:ln>
        </p:spPr>
      </p:pic>
      <p:sp>
        <p:nvSpPr>
          <p:cNvPr id="147" name="Text 0"/>
          <p:cNvSpPr/>
          <p:nvPr/>
        </p:nvSpPr>
        <p:spPr>
          <a:xfrm>
            <a:off x="737640" y="583200"/>
            <a:ext cx="7668360" cy="1316880"/>
          </a:xfrm>
          <a:prstGeom prst="rect">
            <a:avLst/>
          </a:prstGeom>
          <a:noFill/>
          <a:ln w="0">
            <a:noFill/>
          </a:ln>
        </p:spPr>
        <p:style>
          <a:lnRef idx="0"/>
          <a:fillRef idx="0"/>
          <a:effectRef idx="0"/>
          <a:fontRef idx="minor"/>
        </p:style>
        <p:txBody>
          <a:bodyPr lIns="0" rIns="0" tIns="0" bIns="0" anchor="t">
            <a:noAutofit/>
          </a:bodyPr>
          <a:p>
            <a:pPr defTabSz="914400">
              <a:lnSpc>
                <a:spcPts val="5151"/>
              </a:lnSpc>
              <a:tabLst>
                <a:tab algn="l" pos="0"/>
              </a:tabLst>
            </a:pPr>
            <a:r>
              <a:rPr b="1" lang="en-US" sz="4100" strike="noStrike" u="none">
                <a:solidFill>
                  <a:srgbClr val="19414b"/>
                </a:solidFill>
                <a:uFillTx/>
                <a:latin typeface="Gilroy-ExtraBoldItalic Extra Bold"/>
                <a:ea typeface="Gilroy-ExtraBoldItalic Extra Bold"/>
              </a:rPr>
              <a:t>Análisis de Casos: Promedio y Peor Caso</a:t>
            </a:r>
            <a:endParaRPr b="0" lang="en-US" sz="4100" strike="noStrike" u="none">
              <a:solidFill>
                <a:srgbClr val="000000"/>
              </a:solidFill>
              <a:uFillTx/>
              <a:latin typeface="Arial"/>
            </a:endParaRPr>
          </a:p>
        </p:txBody>
      </p:sp>
      <p:sp>
        <p:nvSpPr>
          <p:cNvPr id="148" name="Shape 1"/>
          <p:cNvSpPr/>
          <p:nvPr/>
        </p:nvSpPr>
        <p:spPr>
          <a:xfrm>
            <a:off x="737640" y="2216520"/>
            <a:ext cx="3728520" cy="3283920"/>
          </a:xfrm>
          <a:prstGeom prst="roundRect">
            <a:avLst>
              <a:gd name="adj" fmla="val 2696"/>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49" name="Text 2"/>
          <p:cNvSpPr/>
          <p:nvPr/>
        </p:nvSpPr>
        <p:spPr>
          <a:xfrm>
            <a:off x="971280" y="2450160"/>
            <a:ext cx="2886120" cy="32904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050" strike="noStrike" u="none">
                <a:solidFill>
                  <a:srgbClr val="ffffff"/>
                </a:solidFill>
                <a:uFillTx/>
                <a:latin typeface="Gilroy-ExtraBoldItalic Extra Bold"/>
                <a:ea typeface="Gilroy-ExtraBoldItalic Extra Bold"/>
              </a:rPr>
              <a:t>Peor Caso (Worst Case)</a:t>
            </a:r>
            <a:endParaRPr b="0" lang="en-US" sz="2050" strike="noStrike" u="none">
              <a:solidFill>
                <a:srgbClr val="000000"/>
              </a:solidFill>
              <a:uFillTx/>
              <a:latin typeface="Arial"/>
            </a:endParaRPr>
          </a:p>
        </p:txBody>
      </p:sp>
      <p:sp>
        <p:nvSpPr>
          <p:cNvPr id="150" name="Text 3"/>
          <p:cNvSpPr/>
          <p:nvPr/>
        </p:nvSpPr>
        <p:spPr>
          <a:xfrm>
            <a:off x="971280" y="2905920"/>
            <a:ext cx="3261240" cy="236088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trike="noStrike" u="none">
                <a:solidFill>
                  <a:srgbClr val="ffffff"/>
                </a:solidFill>
                <a:uFillTx/>
                <a:latin typeface="Source Sans Pro"/>
                <a:ea typeface="Source Sans Pro"/>
              </a:rPr>
              <a:t>El escenario más desfavorable donde el algoritmo tarda más o consume más recursos. Por ejemplo, en la búsqueda lineal, ocurre cuando el elemento buscado está al final de la lista o no está presente, resultando en una complejidad O(n).</a:t>
            </a:r>
            <a:endParaRPr b="0" lang="en-US" sz="1650" strike="noStrike" u="none">
              <a:solidFill>
                <a:srgbClr val="000000"/>
              </a:solidFill>
              <a:uFillTx/>
              <a:latin typeface="Arial"/>
            </a:endParaRPr>
          </a:p>
        </p:txBody>
      </p:sp>
      <p:sp>
        <p:nvSpPr>
          <p:cNvPr id="151" name="Shape 4"/>
          <p:cNvSpPr/>
          <p:nvPr/>
        </p:nvSpPr>
        <p:spPr>
          <a:xfrm>
            <a:off x="4677480" y="2216520"/>
            <a:ext cx="3728520" cy="3283920"/>
          </a:xfrm>
          <a:prstGeom prst="roundRect">
            <a:avLst>
              <a:gd name="adj" fmla="val 2696"/>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2" name="Text 5"/>
          <p:cNvSpPr/>
          <p:nvPr/>
        </p:nvSpPr>
        <p:spPr>
          <a:xfrm>
            <a:off x="4911120" y="2450160"/>
            <a:ext cx="3261240" cy="65844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1" lang="en-US" sz="2050" strike="noStrike" u="none">
                <a:solidFill>
                  <a:srgbClr val="000000"/>
                </a:solidFill>
                <a:uFillTx/>
                <a:latin typeface="Gilroy-ExtraBoldItalic Extra Bold"/>
                <a:ea typeface="Gilroy-ExtraBoldItalic Extra Bold"/>
              </a:rPr>
              <a:t>Caso Promedio (Average Case)</a:t>
            </a:r>
            <a:endParaRPr b="0" lang="en-US" sz="2050" strike="noStrike" u="none">
              <a:solidFill>
                <a:srgbClr val="000000"/>
              </a:solidFill>
              <a:uFillTx/>
              <a:latin typeface="Arial"/>
            </a:endParaRPr>
          </a:p>
        </p:txBody>
      </p:sp>
      <p:sp>
        <p:nvSpPr>
          <p:cNvPr id="153" name="Text 6"/>
          <p:cNvSpPr/>
          <p:nvPr/>
        </p:nvSpPr>
        <p:spPr>
          <a:xfrm>
            <a:off x="4911120" y="3235320"/>
            <a:ext cx="3261240" cy="168624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trike="noStrike" u="none">
                <a:solidFill>
                  <a:srgbClr val="000000"/>
                </a:solidFill>
                <a:uFillTx/>
                <a:latin typeface="Source Sans Pro"/>
                <a:ea typeface="Source Sans Pro"/>
              </a:rPr>
              <a:t>Valor esperado del rendimiento del algoritmo. A veces más complejo de determinar, pero más representativo de la realidad. En la búsqueda lineal, aproximadamente O(n/2) ≈ O(n).</a:t>
            </a:r>
            <a:endParaRPr b="0" lang="en-US" sz="1650" strike="noStrike" u="none">
              <a:solidFill>
                <a:srgbClr val="000000"/>
              </a:solidFill>
              <a:uFillTx/>
              <a:latin typeface="Arial"/>
            </a:endParaRPr>
          </a:p>
        </p:txBody>
      </p:sp>
      <p:sp>
        <p:nvSpPr>
          <p:cNvPr id="154" name="Shape 7"/>
          <p:cNvSpPr/>
          <p:nvPr/>
        </p:nvSpPr>
        <p:spPr>
          <a:xfrm>
            <a:off x="737640" y="5711400"/>
            <a:ext cx="7668360" cy="1934640"/>
          </a:xfrm>
          <a:prstGeom prst="roundRect">
            <a:avLst>
              <a:gd name="adj" fmla="val 4576"/>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5" name="Text 8"/>
          <p:cNvSpPr/>
          <p:nvPr/>
        </p:nvSpPr>
        <p:spPr>
          <a:xfrm>
            <a:off x="971280" y="5945040"/>
            <a:ext cx="2838960" cy="32904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050" strike="noStrike" u="none">
                <a:solidFill>
                  <a:srgbClr val="000000"/>
                </a:solidFill>
                <a:uFillTx/>
                <a:latin typeface="Gilroy-ExtraBoldItalic Extra Bold"/>
                <a:ea typeface="Gilroy-ExtraBoldItalic Extra Bold"/>
              </a:rPr>
              <a:t>Mejor Caso (Best Case)</a:t>
            </a:r>
            <a:endParaRPr b="0" lang="en-US" sz="2050" strike="noStrike" u="none">
              <a:solidFill>
                <a:srgbClr val="000000"/>
              </a:solidFill>
              <a:uFillTx/>
              <a:latin typeface="Arial"/>
            </a:endParaRPr>
          </a:p>
        </p:txBody>
      </p:sp>
      <p:sp>
        <p:nvSpPr>
          <p:cNvPr id="156" name="Text 9"/>
          <p:cNvSpPr/>
          <p:nvPr/>
        </p:nvSpPr>
        <p:spPr>
          <a:xfrm>
            <a:off x="971280" y="6400800"/>
            <a:ext cx="7201080" cy="101160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0" lang="en-US" sz="1650" strike="noStrike" u="none">
                <a:solidFill>
                  <a:srgbClr val="000000"/>
                </a:solidFill>
                <a:uFillTx/>
                <a:latin typeface="Source Sans Pro"/>
                <a:ea typeface="Source Sans Pro"/>
              </a:rPr>
              <a:t>El escenario más favorable. Aunque interesante, rara vez es el foco principal de optimización. En la búsqueda lineal, ocurre cuando el elemento está en la primera posición, con complejidad O(1).</a:t>
            </a:r>
            <a:endParaRPr b="0" lang="en-U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Text 0"/>
          <p:cNvSpPr/>
          <p:nvPr/>
        </p:nvSpPr>
        <p:spPr>
          <a:xfrm>
            <a:off x="793800" y="728280"/>
            <a:ext cx="92804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Python en el Análisis de Algoritmos</a:t>
            </a:r>
            <a:endParaRPr b="0" lang="en-US" sz="4450" strike="noStrike" u="none">
              <a:solidFill>
                <a:srgbClr val="000000"/>
              </a:solidFill>
              <a:uFillTx/>
              <a:latin typeface="Arial"/>
            </a:endParaRPr>
          </a:p>
        </p:txBody>
      </p:sp>
      <p:sp>
        <p:nvSpPr>
          <p:cNvPr id="158" name="Text 1"/>
          <p:cNvSpPr/>
          <p:nvPr/>
        </p:nvSpPr>
        <p:spPr>
          <a:xfrm>
            <a:off x="1580400" y="2264040"/>
            <a:ext cx="2835000" cy="353880"/>
          </a:xfrm>
          <a:prstGeom prst="rect">
            <a:avLst/>
          </a:prstGeom>
          <a:noFill/>
          <a:ln w="0">
            <a:noFill/>
          </a:ln>
        </p:spPr>
        <p:style>
          <a:lnRef idx="0"/>
          <a:fillRef idx="0"/>
          <a:effectRef idx="0"/>
          <a:fontRef idx="minor"/>
        </p:style>
        <p:txBody>
          <a:bodyPr wrap="none" lIns="0" rIns="0" tIns="0" bIns="0" anchor="t">
            <a:noAutofit/>
          </a:bodyPr>
          <a:p>
            <a:pPr algn="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Sintaxis sencilla</a:t>
            </a:r>
            <a:endParaRPr b="0" lang="en-US" sz="2200" strike="noStrike" u="none">
              <a:solidFill>
                <a:srgbClr val="000000"/>
              </a:solidFill>
              <a:uFillTx/>
              <a:latin typeface="Arial"/>
            </a:endParaRPr>
          </a:p>
        </p:txBody>
      </p:sp>
      <p:sp>
        <p:nvSpPr>
          <p:cNvPr id="159" name="Text 2"/>
          <p:cNvSpPr/>
          <p:nvPr/>
        </p:nvSpPr>
        <p:spPr>
          <a:xfrm>
            <a:off x="793800" y="2754720"/>
            <a:ext cx="3621600" cy="725400"/>
          </a:xfrm>
          <a:prstGeom prst="rect">
            <a:avLst/>
          </a:prstGeom>
          <a:noFill/>
          <a:ln w="0">
            <a:noFill/>
          </a:ln>
        </p:spPr>
        <p:style>
          <a:lnRef idx="0"/>
          <a:fillRef idx="0"/>
          <a:effectRef idx="0"/>
          <a:fontRef idx="minor"/>
        </p:style>
        <p:txBody>
          <a:bodyPr lIns="0" rIns="0" tIns="0" bIns="0" anchor="t">
            <a:noAutofit/>
          </a:bodyPr>
          <a:p>
            <a:pPr algn="r" defTabSz="914400">
              <a:lnSpc>
                <a:spcPts val="2849"/>
              </a:lnSpc>
              <a:tabLst>
                <a:tab algn="l" pos="0"/>
              </a:tabLst>
            </a:pPr>
            <a:r>
              <a:rPr b="0" lang="en-US" sz="1750" strike="noStrike" u="none">
                <a:solidFill>
                  <a:srgbClr val="1c1d22"/>
                </a:solidFill>
                <a:uFillTx/>
                <a:latin typeface="Source Sans Pro"/>
                <a:ea typeface="Source Sans Pro"/>
              </a:rPr>
              <a:t>Permite concentrarse en la lógica algorítmica</a:t>
            </a:r>
            <a:endParaRPr b="0" lang="en-US" sz="1750" strike="noStrike" u="none">
              <a:solidFill>
                <a:srgbClr val="000000"/>
              </a:solidFill>
              <a:uFillTx/>
              <a:latin typeface="Arial"/>
            </a:endParaRPr>
          </a:p>
        </p:txBody>
      </p:sp>
      <p:pic>
        <p:nvPicPr>
          <p:cNvPr id="160" name="Image 0" descr="preencoded.png"/>
          <p:cNvPicPr/>
          <p:nvPr/>
        </p:nvPicPr>
        <p:blipFill>
          <a:blip r:embed="rId1"/>
          <a:stretch/>
        </p:blipFill>
        <p:spPr>
          <a:xfrm>
            <a:off x="4755960" y="1890720"/>
            <a:ext cx="4266360" cy="4266360"/>
          </a:xfrm>
          <a:prstGeom prst="rect">
            <a:avLst/>
          </a:prstGeom>
          <a:noFill/>
          <a:ln w="0">
            <a:noFill/>
          </a:ln>
        </p:spPr>
      </p:pic>
      <p:pic>
        <p:nvPicPr>
          <p:cNvPr id="161" name="Image 1" descr="preencoded.png"/>
          <p:cNvPicPr/>
          <p:nvPr/>
        </p:nvPicPr>
        <p:blipFill>
          <a:blip r:embed="rId2"/>
          <a:stretch/>
        </p:blipFill>
        <p:spPr>
          <a:xfrm>
            <a:off x="5860800" y="2590200"/>
            <a:ext cx="339120" cy="423720"/>
          </a:xfrm>
          <a:prstGeom prst="rect">
            <a:avLst/>
          </a:prstGeom>
          <a:noFill/>
          <a:ln w="0">
            <a:noFill/>
          </a:ln>
        </p:spPr>
      </p:pic>
      <p:sp>
        <p:nvSpPr>
          <p:cNvPr id="162" name="Text 3"/>
          <p:cNvSpPr/>
          <p:nvPr/>
        </p:nvSpPr>
        <p:spPr>
          <a:xfrm>
            <a:off x="9362880" y="22640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Amplio ecosistema</a:t>
            </a:r>
            <a:endParaRPr b="0" lang="en-US" sz="2200" strike="noStrike" u="none">
              <a:solidFill>
                <a:srgbClr val="000000"/>
              </a:solidFill>
              <a:uFillTx/>
              <a:latin typeface="Arial"/>
            </a:endParaRPr>
          </a:p>
        </p:txBody>
      </p:sp>
      <p:sp>
        <p:nvSpPr>
          <p:cNvPr id="163" name="Text 4"/>
          <p:cNvSpPr/>
          <p:nvPr/>
        </p:nvSpPr>
        <p:spPr>
          <a:xfrm>
            <a:off x="9362880" y="2754720"/>
            <a:ext cx="362160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Bibliotecas como numpy, pandas y matplotlib</a:t>
            </a:r>
            <a:endParaRPr b="0" lang="en-US" sz="1750" strike="noStrike" u="none">
              <a:solidFill>
                <a:srgbClr val="000000"/>
              </a:solidFill>
              <a:uFillTx/>
              <a:latin typeface="Arial"/>
            </a:endParaRPr>
          </a:p>
        </p:txBody>
      </p:sp>
      <p:pic>
        <p:nvPicPr>
          <p:cNvPr id="164" name="Image 2" descr="preencoded.png"/>
          <p:cNvPicPr/>
          <p:nvPr/>
        </p:nvPicPr>
        <p:blipFill>
          <a:blip r:embed="rId3"/>
          <a:stretch/>
        </p:blipFill>
        <p:spPr>
          <a:xfrm>
            <a:off x="4755960" y="1890720"/>
            <a:ext cx="4266360" cy="4266360"/>
          </a:xfrm>
          <a:prstGeom prst="rect">
            <a:avLst/>
          </a:prstGeom>
          <a:noFill/>
          <a:ln w="0">
            <a:noFill/>
          </a:ln>
        </p:spPr>
      </p:pic>
      <p:pic>
        <p:nvPicPr>
          <p:cNvPr id="165" name="Image 3" descr="preencoded.png"/>
          <p:cNvPicPr/>
          <p:nvPr/>
        </p:nvPicPr>
        <p:blipFill>
          <a:blip r:embed="rId4"/>
          <a:stretch/>
        </p:blipFill>
        <p:spPr>
          <a:xfrm>
            <a:off x="7941240" y="2953080"/>
            <a:ext cx="339120" cy="423720"/>
          </a:xfrm>
          <a:prstGeom prst="rect">
            <a:avLst/>
          </a:prstGeom>
          <a:noFill/>
          <a:ln w="0">
            <a:noFill/>
          </a:ln>
        </p:spPr>
      </p:pic>
      <p:sp>
        <p:nvSpPr>
          <p:cNvPr id="166" name="Text 5"/>
          <p:cNvSpPr/>
          <p:nvPr/>
        </p:nvSpPr>
        <p:spPr>
          <a:xfrm>
            <a:off x="9362880" y="4567680"/>
            <a:ext cx="322092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Facilidad de integración</a:t>
            </a:r>
            <a:endParaRPr b="0" lang="en-US" sz="2200" strike="noStrike" u="none">
              <a:solidFill>
                <a:srgbClr val="000000"/>
              </a:solidFill>
              <a:uFillTx/>
              <a:latin typeface="Arial"/>
            </a:endParaRPr>
          </a:p>
        </p:txBody>
      </p:sp>
      <p:sp>
        <p:nvSpPr>
          <p:cNvPr id="167" name="Text 6"/>
          <p:cNvSpPr/>
          <p:nvPr/>
        </p:nvSpPr>
        <p:spPr>
          <a:xfrm>
            <a:off x="9362880" y="5058000"/>
            <a:ext cx="362160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Combinación con código de alto rendimiento</a:t>
            </a:r>
            <a:endParaRPr b="0" lang="en-US" sz="1750" strike="noStrike" u="none">
              <a:solidFill>
                <a:srgbClr val="000000"/>
              </a:solidFill>
              <a:uFillTx/>
              <a:latin typeface="Arial"/>
            </a:endParaRPr>
          </a:p>
        </p:txBody>
      </p:sp>
      <p:pic>
        <p:nvPicPr>
          <p:cNvPr id="168" name="Image 4" descr="preencoded.png"/>
          <p:cNvPicPr/>
          <p:nvPr/>
        </p:nvPicPr>
        <p:blipFill>
          <a:blip r:embed="rId5"/>
          <a:stretch/>
        </p:blipFill>
        <p:spPr>
          <a:xfrm>
            <a:off x="4755960" y="1890720"/>
            <a:ext cx="4266360" cy="4266360"/>
          </a:xfrm>
          <a:prstGeom prst="rect">
            <a:avLst/>
          </a:prstGeom>
          <a:noFill/>
          <a:ln w="0">
            <a:noFill/>
          </a:ln>
        </p:spPr>
      </p:pic>
      <p:pic>
        <p:nvPicPr>
          <p:cNvPr id="169" name="Image 5" descr="preencoded.png"/>
          <p:cNvPicPr/>
          <p:nvPr/>
        </p:nvPicPr>
        <p:blipFill>
          <a:blip r:embed="rId6"/>
          <a:stretch/>
        </p:blipFill>
        <p:spPr>
          <a:xfrm>
            <a:off x="7578360" y="5033520"/>
            <a:ext cx="339120" cy="423720"/>
          </a:xfrm>
          <a:prstGeom prst="rect">
            <a:avLst/>
          </a:prstGeom>
          <a:noFill/>
          <a:ln w="0">
            <a:noFill/>
          </a:ln>
        </p:spPr>
      </p:pic>
      <p:sp>
        <p:nvSpPr>
          <p:cNvPr id="170" name="Text 7"/>
          <p:cNvSpPr/>
          <p:nvPr/>
        </p:nvSpPr>
        <p:spPr>
          <a:xfrm>
            <a:off x="1046160" y="4749120"/>
            <a:ext cx="3368880" cy="353880"/>
          </a:xfrm>
          <a:prstGeom prst="rect">
            <a:avLst/>
          </a:prstGeom>
          <a:noFill/>
          <a:ln w="0">
            <a:noFill/>
          </a:ln>
        </p:spPr>
        <p:style>
          <a:lnRef idx="0"/>
          <a:fillRef idx="0"/>
          <a:effectRef idx="0"/>
          <a:fontRef idx="minor"/>
        </p:style>
        <p:txBody>
          <a:bodyPr wrap="none" lIns="0" rIns="0" tIns="0" bIns="0" anchor="t">
            <a:noAutofit/>
          </a:bodyPr>
          <a:p>
            <a:pPr algn="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Herramientas de profiling</a:t>
            </a:r>
            <a:endParaRPr b="0" lang="en-US" sz="2200" strike="noStrike" u="none">
              <a:solidFill>
                <a:srgbClr val="000000"/>
              </a:solidFill>
              <a:uFillTx/>
              <a:latin typeface="Arial"/>
            </a:endParaRPr>
          </a:p>
        </p:txBody>
      </p:sp>
      <p:sp>
        <p:nvSpPr>
          <p:cNvPr id="171" name="Text 8"/>
          <p:cNvSpPr/>
          <p:nvPr/>
        </p:nvSpPr>
        <p:spPr>
          <a:xfrm>
            <a:off x="793800" y="5239440"/>
            <a:ext cx="3621600" cy="362520"/>
          </a:xfrm>
          <a:prstGeom prst="rect">
            <a:avLst/>
          </a:prstGeom>
          <a:noFill/>
          <a:ln w="0">
            <a:noFill/>
          </a:ln>
        </p:spPr>
        <p:style>
          <a:lnRef idx="0"/>
          <a:fillRef idx="0"/>
          <a:effectRef idx="0"/>
          <a:fontRef idx="minor"/>
        </p:style>
        <p:txBody>
          <a:bodyPr wrap="none" lIns="0" rIns="0" tIns="0" bIns="0" anchor="t">
            <a:noAutofit/>
          </a:bodyPr>
          <a:p>
            <a:pPr algn="r" defTabSz="914400">
              <a:lnSpc>
                <a:spcPts val="2849"/>
              </a:lnSpc>
              <a:tabLst>
                <a:tab algn="l" pos="0"/>
              </a:tabLst>
            </a:pPr>
            <a:r>
              <a:rPr b="0" lang="en-US" sz="1750" strike="noStrike" u="none">
                <a:solidFill>
                  <a:srgbClr val="1c1d22"/>
                </a:solidFill>
                <a:uFillTx/>
                <a:latin typeface="Source Sans Pro"/>
                <a:ea typeface="Source Sans Pro"/>
              </a:rPr>
              <a:t>Módulos como timeit y cProfile</a:t>
            </a:r>
            <a:endParaRPr b="0" lang="en-US" sz="1750" strike="noStrike" u="none">
              <a:solidFill>
                <a:srgbClr val="000000"/>
              </a:solidFill>
              <a:uFillTx/>
              <a:latin typeface="Arial"/>
            </a:endParaRPr>
          </a:p>
        </p:txBody>
      </p:sp>
      <p:pic>
        <p:nvPicPr>
          <p:cNvPr id="172" name="Image 6" descr="preencoded.png"/>
          <p:cNvPicPr/>
          <p:nvPr/>
        </p:nvPicPr>
        <p:blipFill>
          <a:blip r:embed="rId7"/>
          <a:stretch/>
        </p:blipFill>
        <p:spPr>
          <a:xfrm>
            <a:off x="4755960" y="1890720"/>
            <a:ext cx="4266360" cy="4266360"/>
          </a:xfrm>
          <a:prstGeom prst="rect">
            <a:avLst/>
          </a:prstGeom>
          <a:noFill/>
          <a:ln w="0">
            <a:noFill/>
          </a:ln>
        </p:spPr>
      </p:pic>
      <p:pic>
        <p:nvPicPr>
          <p:cNvPr id="173" name="Image 7" descr="preencoded.png"/>
          <p:cNvPicPr/>
          <p:nvPr/>
        </p:nvPicPr>
        <p:blipFill>
          <a:blip r:embed="rId8"/>
          <a:stretch/>
        </p:blipFill>
        <p:spPr>
          <a:xfrm>
            <a:off x="5497560" y="4670640"/>
            <a:ext cx="339120" cy="423720"/>
          </a:xfrm>
          <a:prstGeom prst="rect">
            <a:avLst/>
          </a:prstGeom>
          <a:noFill/>
          <a:ln w="0">
            <a:noFill/>
          </a:ln>
        </p:spPr>
      </p:pic>
      <p:sp>
        <p:nvSpPr>
          <p:cNvPr id="174" name="Text 9"/>
          <p:cNvSpPr/>
          <p:nvPr/>
        </p:nvSpPr>
        <p:spPr>
          <a:xfrm>
            <a:off x="793800" y="6412680"/>
            <a:ext cx="12190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Python ofrece un equilibrio ideal entre facilidad de uso y potencia para el análisis de algoritmos, permitiendo implementar y evaluar soluciones rápidamente. Su naturaleza interpretada, aunque puede limitar el rendimiento en algunos casos, facilita la experimentación y el aprendizaje de conceptos algorítmicos fundamentales.</a:t>
            </a:r>
            <a:endParaRPr b="0" lang="en-US" sz="1750" strike="noStrike" u="none">
              <a:solidFill>
                <a:srgbClr val="000000"/>
              </a:solidFill>
              <a:uFillTx/>
              <a:latin typeface="Arial"/>
            </a:endParaRPr>
          </a:p>
        </p:txBody>
      </p:sp>
      <p:pic>
        <p:nvPicPr>
          <p:cNvPr id="175" name="Image 8" descr="preencoded.png"/>
          <p:cNvPicPr/>
          <p:nvPr/>
        </p:nvPicPr>
        <p:blipFill>
          <a:blip r:embed="rId9"/>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Image 0" descr="preencoded.png"/>
          <p:cNvPicPr/>
          <p:nvPr/>
        </p:nvPicPr>
        <p:blipFill>
          <a:blip r:embed="rId1"/>
          <a:stretch/>
        </p:blipFill>
        <p:spPr>
          <a:xfrm>
            <a:off x="9144000" y="0"/>
            <a:ext cx="5486040" cy="8229240"/>
          </a:xfrm>
          <a:prstGeom prst="rect">
            <a:avLst/>
          </a:prstGeom>
          <a:noFill/>
          <a:ln w="0">
            <a:noFill/>
          </a:ln>
        </p:spPr>
      </p:pic>
      <p:sp>
        <p:nvSpPr>
          <p:cNvPr id="177" name="Text 0"/>
          <p:cNvSpPr/>
          <p:nvPr/>
        </p:nvSpPr>
        <p:spPr>
          <a:xfrm>
            <a:off x="717480" y="564840"/>
            <a:ext cx="7708680" cy="1280880"/>
          </a:xfrm>
          <a:prstGeom prst="rect">
            <a:avLst/>
          </a:prstGeom>
          <a:noFill/>
          <a:ln w="0">
            <a:noFill/>
          </a:ln>
        </p:spPr>
        <p:style>
          <a:lnRef idx="0"/>
          <a:fillRef idx="0"/>
          <a:effectRef idx="0"/>
          <a:fontRef idx="minor"/>
        </p:style>
        <p:txBody>
          <a:bodyPr lIns="0" rIns="0" tIns="0" bIns="0" anchor="t">
            <a:noAutofit/>
          </a:bodyPr>
          <a:p>
            <a:pPr defTabSz="914400">
              <a:lnSpc>
                <a:spcPts val="5000"/>
              </a:lnSpc>
              <a:tabLst>
                <a:tab algn="l" pos="0"/>
              </a:tabLst>
            </a:pPr>
            <a:r>
              <a:rPr b="1" lang="en-US" sz="4000" strike="noStrike" u="none">
                <a:solidFill>
                  <a:srgbClr val="19414b"/>
                </a:solidFill>
                <a:uFillTx/>
                <a:latin typeface="Gilroy-ExtraBoldItalic Extra Bold"/>
                <a:ea typeface="Gilroy-ExtraBoldItalic Extra Bold"/>
              </a:rPr>
              <a:t>Desafíos de Python en Algoritmos</a:t>
            </a:r>
            <a:endParaRPr b="0" lang="en-US" sz="4000" strike="noStrike" u="none">
              <a:solidFill>
                <a:srgbClr val="000000"/>
              </a:solidFill>
              <a:uFillTx/>
              <a:latin typeface="Arial"/>
            </a:endParaRPr>
          </a:p>
        </p:txBody>
      </p:sp>
      <p:pic>
        <p:nvPicPr>
          <p:cNvPr id="178" name="Image 1" descr="preencoded.png"/>
          <p:cNvPicPr/>
          <p:nvPr/>
        </p:nvPicPr>
        <p:blipFill>
          <a:blip r:embed="rId2"/>
          <a:stretch/>
        </p:blipFill>
        <p:spPr>
          <a:xfrm>
            <a:off x="717480" y="2153520"/>
            <a:ext cx="1024560" cy="1836720"/>
          </a:xfrm>
          <a:prstGeom prst="rect">
            <a:avLst/>
          </a:prstGeom>
          <a:noFill/>
          <a:ln w="0">
            <a:noFill/>
          </a:ln>
        </p:spPr>
      </p:pic>
      <p:sp>
        <p:nvSpPr>
          <p:cNvPr id="179" name="Text 1"/>
          <p:cNvSpPr/>
          <p:nvPr/>
        </p:nvSpPr>
        <p:spPr>
          <a:xfrm>
            <a:off x="2049840" y="2358360"/>
            <a:ext cx="278892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Velocidad de ejecución</a:t>
            </a:r>
            <a:endParaRPr b="0" lang="en-US" sz="2000" strike="noStrike" u="none">
              <a:solidFill>
                <a:srgbClr val="000000"/>
              </a:solidFill>
              <a:uFillTx/>
              <a:latin typeface="Arial"/>
            </a:endParaRPr>
          </a:p>
        </p:txBody>
      </p:sp>
      <p:sp>
        <p:nvSpPr>
          <p:cNvPr id="180" name="Text 2"/>
          <p:cNvSpPr/>
          <p:nvPr/>
        </p:nvSpPr>
        <p:spPr>
          <a:xfrm>
            <a:off x="2049840" y="2801520"/>
            <a:ext cx="6376320" cy="983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Aunque ideal para desarrollo rápido, su rendimiento puede no ser comparable con lenguajes compilados como C o Java para algoritmos que requieren una ejecución intensiva.</a:t>
            </a:r>
            <a:endParaRPr b="0" lang="en-US" sz="1600" strike="noStrike" u="none">
              <a:solidFill>
                <a:srgbClr val="000000"/>
              </a:solidFill>
              <a:uFillTx/>
              <a:latin typeface="Arial"/>
            </a:endParaRPr>
          </a:p>
        </p:txBody>
      </p:sp>
      <p:pic>
        <p:nvPicPr>
          <p:cNvPr id="181" name="Image 2" descr="preencoded.png"/>
          <p:cNvPicPr/>
          <p:nvPr/>
        </p:nvPicPr>
        <p:blipFill>
          <a:blip r:embed="rId3"/>
          <a:stretch/>
        </p:blipFill>
        <p:spPr>
          <a:xfrm>
            <a:off x="717480" y="3990600"/>
            <a:ext cx="1024560" cy="1836720"/>
          </a:xfrm>
          <a:prstGeom prst="rect">
            <a:avLst/>
          </a:prstGeom>
          <a:noFill/>
          <a:ln w="0">
            <a:noFill/>
          </a:ln>
        </p:spPr>
      </p:pic>
      <p:sp>
        <p:nvSpPr>
          <p:cNvPr id="182" name="Text 3"/>
          <p:cNvSpPr/>
          <p:nvPr/>
        </p:nvSpPr>
        <p:spPr>
          <a:xfrm>
            <a:off x="2049840" y="4195440"/>
            <a:ext cx="256212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Gestión de memoria</a:t>
            </a:r>
            <a:endParaRPr b="0" lang="en-US" sz="2000" strike="noStrike" u="none">
              <a:solidFill>
                <a:srgbClr val="000000"/>
              </a:solidFill>
              <a:uFillTx/>
              <a:latin typeface="Arial"/>
            </a:endParaRPr>
          </a:p>
        </p:txBody>
      </p:sp>
      <p:sp>
        <p:nvSpPr>
          <p:cNvPr id="183" name="Text 4"/>
          <p:cNvSpPr/>
          <p:nvPr/>
        </p:nvSpPr>
        <p:spPr>
          <a:xfrm>
            <a:off x="2049840" y="4638960"/>
            <a:ext cx="6376320" cy="983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Python maneja la memoria automáticamente (garbage collection), lo que simplifica el desarrollo, pero puede generar sobrecargas en algoritmos que manipulan grandes estructuras de datos.</a:t>
            </a:r>
            <a:endParaRPr b="0" lang="en-US" sz="1600" strike="noStrike" u="none">
              <a:solidFill>
                <a:srgbClr val="000000"/>
              </a:solidFill>
              <a:uFillTx/>
              <a:latin typeface="Arial"/>
            </a:endParaRPr>
          </a:p>
        </p:txBody>
      </p:sp>
      <p:pic>
        <p:nvPicPr>
          <p:cNvPr id="184" name="Image 3" descr="preencoded.png"/>
          <p:cNvPicPr/>
          <p:nvPr/>
        </p:nvPicPr>
        <p:blipFill>
          <a:blip r:embed="rId4"/>
          <a:stretch/>
        </p:blipFill>
        <p:spPr>
          <a:xfrm>
            <a:off x="717480" y="5827680"/>
            <a:ext cx="1024560" cy="1836720"/>
          </a:xfrm>
          <a:prstGeom prst="rect">
            <a:avLst/>
          </a:prstGeom>
          <a:noFill/>
          <a:ln w="0">
            <a:noFill/>
          </a:ln>
        </p:spPr>
      </p:pic>
      <p:sp>
        <p:nvSpPr>
          <p:cNvPr id="185" name="Text 5"/>
          <p:cNvSpPr/>
          <p:nvPr/>
        </p:nvSpPr>
        <p:spPr>
          <a:xfrm>
            <a:off x="2049840" y="6032520"/>
            <a:ext cx="361404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Interpretación vs. compilación</a:t>
            </a:r>
            <a:endParaRPr b="0" lang="en-US" sz="2000" strike="noStrike" u="none">
              <a:solidFill>
                <a:srgbClr val="000000"/>
              </a:solidFill>
              <a:uFillTx/>
              <a:latin typeface="Arial"/>
            </a:endParaRPr>
          </a:p>
        </p:txBody>
      </p:sp>
      <p:sp>
        <p:nvSpPr>
          <p:cNvPr id="186" name="Text 6"/>
          <p:cNvSpPr/>
          <p:nvPr/>
        </p:nvSpPr>
        <p:spPr>
          <a:xfrm>
            <a:off x="2049840" y="6476040"/>
            <a:ext cx="6376320" cy="983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La naturaleza interpretada puede ser un obstáculo cuando se necesita el máximo rendimiento, aunque para análisis y enseñanza suele ser una ventaja.</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7" name="Text 0"/>
          <p:cNvSpPr/>
          <p:nvPr/>
        </p:nvSpPr>
        <p:spPr>
          <a:xfrm>
            <a:off x="717480" y="728640"/>
            <a:ext cx="7708680" cy="1280880"/>
          </a:xfrm>
          <a:prstGeom prst="rect">
            <a:avLst/>
          </a:prstGeom>
          <a:noFill/>
          <a:ln w="0">
            <a:noFill/>
          </a:ln>
        </p:spPr>
        <p:style>
          <a:lnRef idx="0"/>
          <a:fillRef idx="0"/>
          <a:effectRef idx="0"/>
          <a:fontRef idx="minor"/>
        </p:style>
        <p:txBody>
          <a:bodyPr lIns="0" rIns="0" tIns="0" bIns="0" anchor="t">
            <a:noAutofit/>
          </a:bodyPr>
          <a:p>
            <a:pPr defTabSz="914400">
              <a:lnSpc>
                <a:spcPts val="5000"/>
              </a:lnSpc>
              <a:tabLst>
                <a:tab algn="l" pos="0"/>
              </a:tabLst>
            </a:pPr>
            <a:r>
              <a:rPr b="1" lang="en-US" sz="4000" strike="noStrike" u="none">
                <a:solidFill>
                  <a:srgbClr val="19414b"/>
                </a:solidFill>
                <a:uFillTx/>
                <a:latin typeface="Gilroy-ExtraBoldItalic Extra Bold"/>
                <a:ea typeface="Gilroy-ExtraBoldItalic Extra Bold"/>
              </a:rPr>
              <a:t>Herramientas de Profiling en Python</a:t>
            </a:r>
            <a:endParaRPr b="0" lang="en-US" sz="4000" strike="noStrike" u="none">
              <a:solidFill>
                <a:srgbClr val="000000"/>
              </a:solidFill>
              <a:uFillTx/>
              <a:latin typeface="Arial"/>
            </a:endParaRPr>
          </a:p>
        </p:txBody>
      </p:sp>
      <p:pic>
        <p:nvPicPr>
          <p:cNvPr id="188" name="Image 1" descr="preencoded.png"/>
          <p:cNvPicPr/>
          <p:nvPr/>
        </p:nvPicPr>
        <p:blipFill>
          <a:blip r:embed="rId1"/>
          <a:stretch/>
        </p:blipFill>
        <p:spPr>
          <a:xfrm>
            <a:off x="717480" y="2352960"/>
            <a:ext cx="511920" cy="511920"/>
          </a:xfrm>
          <a:prstGeom prst="rect">
            <a:avLst/>
          </a:prstGeom>
          <a:noFill/>
          <a:ln w="0">
            <a:noFill/>
          </a:ln>
        </p:spPr>
      </p:pic>
      <p:sp>
        <p:nvSpPr>
          <p:cNvPr id="189" name="Text 1"/>
          <p:cNvSpPr/>
          <p:nvPr/>
        </p:nvSpPr>
        <p:spPr>
          <a:xfrm>
            <a:off x="1434960" y="2316960"/>
            <a:ext cx="256212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time</a:t>
            </a:r>
            <a:endParaRPr b="0" lang="en-US" sz="2000" strike="noStrike" u="none">
              <a:solidFill>
                <a:srgbClr val="000000"/>
              </a:solidFill>
              <a:uFillTx/>
              <a:latin typeface="Arial"/>
            </a:endParaRPr>
          </a:p>
        </p:txBody>
      </p:sp>
      <p:sp>
        <p:nvSpPr>
          <p:cNvPr id="190" name="Text 2"/>
          <p:cNvSpPr/>
          <p:nvPr/>
        </p:nvSpPr>
        <p:spPr>
          <a:xfrm>
            <a:off x="1434960" y="2760480"/>
            <a:ext cx="5879880" cy="65556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Módulo básico para medir tiempos de ejecución. Ideal para mediciones sencillas y comparaciones rápidas entre diferentes implementaciones de algoritmos.</a:t>
            </a:r>
            <a:endParaRPr b="0" lang="en-US" sz="1600" strike="noStrike" u="none">
              <a:solidFill>
                <a:srgbClr val="000000"/>
              </a:solidFill>
              <a:uFillTx/>
              <a:latin typeface="Arial"/>
            </a:endParaRPr>
          </a:p>
        </p:txBody>
      </p:sp>
      <p:pic>
        <p:nvPicPr>
          <p:cNvPr id="191" name="Image 2" descr="preencoded.png"/>
          <p:cNvPicPr/>
          <p:nvPr/>
        </p:nvPicPr>
        <p:blipFill>
          <a:blip r:embed="rId2"/>
          <a:stretch/>
        </p:blipFill>
        <p:spPr>
          <a:xfrm>
            <a:off x="717480" y="4067280"/>
            <a:ext cx="511920" cy="511920"/>
          </a:xfrm>
          <a:prstGeom prst="rect">
            <a:avLst/>
          </a:prstGeom>
          <a:noFill/>
          <a:ln w="0">
            <a:noFill/>
          </a:ln>
        </p:spPr>
      </p:pic>
      <p:sp>
        <p:nvSpPr>
          <p:cNvPr id="192" name="Text 3"/>
          <p:cNvSpPr/>
          <p:nvPr/>
        </p:nvSpPr>
        <p:spPr>
          <a:xfrm>
            <a:off x="1434960" y="4031280"/>
            <a:ext cx="256212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timeit</a:t>
            </a:r>
            <a:endParaRPr b="0" lang="en-US" sz="2000" strike="noStrike" u="none">
              <a:solidFill>
                <a:srgbClr val="000000"/>
              </a:solidFill>
              <a:uFillTx/>
              <a:latin typeface="Arial"/>
            </a:endParaRPr>
          </a:p>
        </p:txBody>
      </p:sp>
      <p:sp>
        <p:nvSpPr>
          <p:cNvPr id="193" name="Text 4"/>
          <p:cNvSpPr/>
          <p:nvPr/>
        </p:nvSpPr>
        <p:spPr>
          <a:xfrm>
            <a:off x="1434960" y="4474440"/>
            <a:ext cx="5879880" cy="983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Módulo especializado para medir pequeños fragmentos de código con precisión. Ejecuta el código múltiples veces para obtener estadísticas confiables sobre el rendimiento.</a:t>
            </a:r>
            <a:endParaRPr b="0" lang="en-US" sz="1600" strike="noStrike" u="none">
              <a:solidFill>
                <a:srgbClr val="000000"/>
              </a:solidFill>
              <a:uFillTx/>
              <a:latin typeface="Arial"/>
            </a:endParaRPr>
          </a:p>
        </p:txBody>
      </p:sp>
      <p:pic>
        <p:nvPicPr>
          <p:cNvPr id="194" name="Image 3" descr="preencoded.png"/>
          <p:cNvPicPr/>
          <p:nvPr/>
        </p:nvPicPr>
        <p:blipFill>
          <a:blip r:embed="rId3"/>
          <a:stretch/>
        </p:blipFill>
        <p:spPr>
          <a:xfrm>
            <a:off x="717480" y="6109560"/>
            <a:ext cx="511920" cy="511920"/>
          </a:xfrm>
          <a:prstGeom prst="rect">
            <a:avLst/>
          </a:prstGeom>
          <a:noFill/>
          <a:ln w="0">
            <a:noFill/>
          </a:ln>
        </p:spPr>
      </p:pic>
      <p:sp>
        <p:nvSpPr>
          <p:cNvPr id="195" name="Text 5"/>
          <p:cNvSpPr/>
          <p:nvPr/>
        </p:nvSpPr>
        <p:spPr>
          <a:xfrm>
            <a:off x="1434960" y="6073560"/>
            <a:ext cx="2562120" cy="32004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1" lang="en-US" sz="2000" strike="noStrike" u="none">
                <a:solidFill>
                  <a:srgbClr val="1c1d22"/>
                </a:solidFill>
                <a:uFillTx/>
                <a:latin typeface="Gilroy-ExtraBoldItalic Extra Bold"/>
                <a:ea typeface="Gilroy-ExtraBoldItalic Extra Bold"/>
              </a:rPr>
              <a:t>cProfile</a:t>
            </a:r>
            <a:endParaRPr b="0" lang="en-US" sz="2000" strike="noStrike" u="none">
              <a:solidFill>
                <a:srgbClr val="000000"/>
              </a:solidFill>
              <a:uFillTx/>
              <a:latin typeface="Arial"/>
            </a:endParaRPr>
          </a:p>
        </p:txBody>
      </p:sp>
      <p:sp>
        <p:nvSpPr>
          <p:cNvPr id="196" name="Text 6"/>
          <p:cNvSpPr/>
          <p:nvPr/>
        </p:nvSpPr>
        <p:spPr>
          <a:xfrm>
            <a:off x="1434960" y="6516720"/>
            <a:ext cx="5879880" cy="98352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Módulo avanzado para generar perfiles de rendimiento detallados. Permite identificar qué funciones o métodos consumen más tiempo durante la ejecución del programa.</a:t>
            </a:r>
            <a:endParaRPr b="0" lang="en-US" sz="1600" strike="noStrike" u="none">
              <a:solidFill>
                <a:srgbClr val="000000"/>
              </a:solidFill>
              <a:uFillTx/>
              <a:latin typeface="Arial"/>
            </a:endParaRPr>
          </a:p>
        </p:txBody>
      </p:sp>
      <p:pic>
        <p:nvPicPr>
          <p:cNvPr id="197" name="Picture 2" descr="Picture 1023168380, Imagen"/>
          <p:cNvPicPr/>
          <p:nvPr/>
        </p:nvPicPr>
        <p:blipFill>
          <a:blip r:embed="rId4"/>
          <a:stretch/>
        </p:blipFill>
        <p:spPr>
          <a:xfrm>
            <a:off x="7750080" y="3528000"/>
            <a:ext cx="6162480" cy="2418840"/>
          </a:xfrm>
          <a:prstGeom prst="rect">
            <a:avLst/>
          </a:prstGeom>
          <a:noFill/>
          <a:ln w="0">
            <a:solidFill>
              <a:srgbClr val="000000"/>
            </a:solid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98" name="Image 0" descr="preencoded.png"/>
          <p:cNvPicPr/>
          <p:nvPr/>
        </p:nvPicPr>
        <p:blipFill>
          <a:blip r:embed="rId1"/>
          <a:stretch/>
        </p:blipFill>
        <p:spPr>
          <a:xfrm>
            <a:off x="0" y="0"/>
            <a:ext cx="5486040" cy="8229240"/>
          </a:xfrm>
          <a:prstGeom prst="rect">
            <a:avLst/>
          </a:prstGeom>
          <a:noFill/>
          <a:ln w="0">
            <a:noFill/>
          </a:ln>
        </p:spPr>
      </p:pic>
      <p:sp>
        <p:nvSpPr>
          <p:cNvPr id="199" name="Text 0"/>
          <p:cNvSpPr/>
          <p:nvPr/>
        </p:nvSpPr>
        <p:spPr>
          <a:xfrm>
            <a:off x="6116400" y="928440"/>
            <a:ext cx="6867720" cy="1124640"/>
          </a:xfrm>
          <a:prstGeom prst="rect">
            <a:avLst/>
          </a:prstGeom>
          <a:noFill/>
          <a:ln w="0">
            <a:noFill/>
          </a:ln>
        </p:spPr>
        <p:style>
          <a:lnRef idx="0"/>
          <a:fillRef idx="0"/>
          <a:effectRef idx="0"/>
          <a:fontRef idx="minor"/>
        </p:style>
        <p:txBody>
          <a:bodyPr lIns="0" rIns="0" tIns="0" bIns="0" anchor="t">
            <a:noAutofit/>
          </a:bodyPr>
          <a:p>
            <a:pPr defTabSz="914400">
              <a:lnSpc>
                <a:spcPts val="4399"/>
              </a:lnSpc>
              <a:tabLst>
                <a:tab algn="l" pos="0"/>
              </a:tabLst>
            </a:pPr>
            <a:r>
              <a:rPr b="1" lang="en-US" sz="3500" strike="noStrike" u="none">
                <a:solidFill>
                  <a:srgbClr val="19414b"/>
                </a:solidFill>
                <a:uFillTx/>
                <a:latin typeface="Gilroy-ExtraBoldItalic Extra Bold"/>
                <a:ea typeface="Gilroy-ExtraBoldItalic Extra Bold"/>
              </a:rPr>
              <a:t>Buenas Prácticas para Algoritmos Eficientes</a:t>
            </a:r>
            <a:endParaRPr b="0" lang="en-US" sz="3500" strike="noStrike" u="none">
              <a:solidFill>
                <a:srgbClr val="000000"/>
              </a:solidFill>
              <a:uFillTx/>
              <a:latin typeface="Arial"/>
            </a:endParaRPr>
          </a:p>
        </p:txBody>
      </p:sp>
      <p:sp>
        <p:nvSpPr>
          <p:cNvPr id="200" name="Shape 1"/>
          <p:cNvSpPr/>
          <p:nvPr/>
        </p:nvSpPr>
        <p:spPr>
          <a:xfrm>
            <a:off x="6319080" y="2323800"/>
            <a:ext cx="22680" cy="4976640"/>
          </a:xfrm>
          <a:prstGeom prst="roundRect">
            <a:avLst>
              <a:gd name="adj" fmla="val 330756"/>
            </a:avLst>
          </a:prstGeom>
          <a:solidFill>
            <a:srgbClr val="000000">
              <a:alpha val="8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01" name="Shape 2"/>
          <p:cNvSpPr/>
          <p:nvPr/>
        </p:nvSpPr>
        <p:spPr>
          <a:xfrm>
            <a:off x="6498720" y="2717280"/>
            <a:ext cx="539640" cy="22680"/>
          </a:xfrm>
          <a:prstGeom prst="roundRect">
            <a:avLst>
              <a:gd name="adj" fmla="val 330756"/>
            </a:avLst>
          </a:prstGeom>
          <a:solidFill>
            <a:srgbClr val="195b65"/>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202" name="Shape 3"/>
          <p:cNvSpPr/>
          <p:nvPr/>
        </p:nvSpPr>
        <p:spPr>
          <a:xfrm>
            <a:off x="6116400" y="2526120"/>
            <a:ext cx="404640" cy="404640"/>
          </a:xfrm>
          <a:prstGeom prst="roundRect">
            <a:avLst>
              <a:gd name="adj" fmla="val 18667"/>
            </a:avLst>
          </a:prstGeom>
          <a:solidFill>
            <a:srgbClr val="00424c"/>
          </a:solidFill>
          <a:ln w="1524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203" name="Image 1" descr="preencoded.png"/>
          <p:cNvPicPr/>
          <p:nvPr/>
        </p:nvPicPr>
        <p:blipFill>
          <a:blip r:embed="rId2"/>
          <a:stretch/>
        </p:blipFill>
        <p:spPr>
          <a:xfrm>
            <a:off x="6184080" y="2559960"/>
            <a:ext cx="269640" cy="337320"/>
          </a:xfrm>
          <a:prstGeom prst="rect">
            <a:avLst/>
          </a:prstGeom>
          <a:noFill/>
          <a:ln w="0">
            <a:noFill/>
          </a:ln>
        </p:spPr>
      </p:pic>
      <p:sp>
        <p:nvSpPr>
          <p:cNvPr id="204" name="Text 4"/>
          <p:cNvSpPr/>
          <p:nvPr/>
        </p:nvSpPr>
        <p:spPr>
          <a:xfrm>
            <a:off x="7219080" y="2503800"/>
            <a:ext cx="4125240" cy="28080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1" lang="en-US" sz="1750" strike="noStrike" u="none">
                <a:solidFill>
                  <a:srgbClr val="1c1d22"/>
                </a:solidFill>
                <a:uFillTx/>
                <a:latin typeface="Gilroy-ExtraBoldItalic Extra Bold"/>
                <a:ea typeface="Gilroy-ExtraBoldItalic Extra Bold"/>
              </a:rPr>
              <a:t>Elegir la Estructura de Datos Adecuada</a:t>
            </a:r>
            <a:endParaRPr b="0" lang="en-US" sz="1750" strike="noStrike" u="none">
              <a:solidFill>
                <a:srgbClr val="000000"/>
              </a:solidFill>
              <a:uFillTx/>
              <a:latin typeface="Arial"/>
            </a:endParaRPr>
          </a:p>
        </p:txBody>
      </p:sp>
      <p:sp>
        <p:nvSpPr>
          <p:cNvPr id="205" name="Text 5"/>
          <p:cNvSpPr/>
          <p:nvPr/>
        </p:nvSpPr>
        <p:spPr>
          <a:xfrm>
            <a:off x="7219080" y="2892960"/>
            <a:ext cx="5765040" cy="575640"/>
          </a:xfrm>
          <a:prstGeom prst="rect">
            <a:avLst/>
          </a:prstGeom>
          <a:noFill/>
          <a:ln w="0">
            <a:noFill/>
          </a:ln>
        </p:spPr>
        <p:style>
          <a:lnRef idx="0"/>
          <a:fillRef idx="0"/>
          <a:effectRef idx="0"/>
          <a:fontRef idx="minor"/>
        </p:style>
        <p:txBody>
          <a:bodyPr lIns="0" rIns="0" tIns="0" bIns="0" anchor="t">
            <a:noAutofit/>
          </a:bodyPr>
          <a:p>
            <a:pPr defTabSz="914400">
              <a:lnSpc>
                <a:spcPts val="2251"/>
              </a:lnSpc>
              <a:tabLst>
                <a:tab algn="l" pos="0"/>
              </a:tabLst>
            </a:pPr>
            <a:r>
              <a:rPr b="0" lang="en-US" sz="1400" strike="noStrike" u="none">
                <a:solidFill>
                  <a:srgbClr val="1c1d22"/>
                </a:solidFill>
                <a:uFillTx/>
                <a:latin typeface="Source Sans Pro"/>
                <a:ea typeface="Source Sans Pro"/>
              </a:rPr>
              <a:t>Usar un diccionario en lugar de una lista para búsquedas frecuentes (O(1) vs O(n)).</a:t>
            </a:r>
            <a:endParaRPr b="0" lang="en-US" sz="1400" strike="noStrike" u="none">
              <a:solidFill>
                <a:srgbClr val="000000"/>
              </a:solidFill>
              <a:uFillTx/>
              <a:latin typeface="Arial"/>
            </a:endParaRPr>
          </a:p>
        </p:txBody>
      </p:sp>
      <p:sp>
        <p:nvSpPr>
          <p:cNvPr id="206" name="Shape 6"/>
          <p:cNvSpPr/>
          <p:nvPr/>
        </p:nvSpPr>
        <p:spPr>
          <a:xfrm>
            <a:off x="6498720" y="4222800"/>
            <a:ext cx="539640" cy="22680"/>
          </a:xfrm>
          <a:prstGeom prst="roundRect">
            <a:avLst>
              <a:gd name="adj" fmla="val 330756"/>
            </a:avLst>
          </a:prstGeom>
          <a:solidFill>
            <a:srgbClr val="b0c2be"/>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207" name="Shape 7"/>
          <p:cNvSpPr/>
          <p:nvPr/>
        </p:nvSpPr>
        <p:spPr>
          <a:xfrm>
            <a:off x="6116400" y="4031640"/>
            <a:ext cx="404640" cy="404640"/>
          </a:xfrm>
          <a:prstGeom prst="roundRect">
            <a:avLst>
              <a:gd name="adj" fmla="val 18667"/>
            </a:avLst>
          </a:prstGeom>
          <a:solidFill>
            <a:srgbClr val="cadcd8"/>
          </a:solidFill>
          <a:ln w="1524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08" name="Image 2" descr="preencoded.png"/>
          <p:cNvPicPr/>
          <p:nvPr/>
        </p:nvPicPr>
        <p:blipFill>
          <a:blip r:embed="rId3"/>
          <a:stretch/>
        </p:blipFill>
        <p:spPr>
          <a:xfrm>
            <a:off x="6184080" y="4065480"/>
            <a:ext cx="269640" cy="337320"/>
          </a:xfrm>
          <a:prstGeom prst="rect">
            <a:avLst/>
          </a:prstGeom>
          <a:noFill/>
          <a:ln w="0">
            <a:noFill/>
          </a:ln>
        </p:spPr>
      </p:pic>
      <p:sp>
        <p:nvSpPr>
          <p:cNvPr id="209" name="Text 8"/>
          <p:cNvSpPr/>
          <p:nvPr/>
        </p:nvSpPr>
        <p:spPr>
          <a:xfrm>
            <a:off x="7219080" y="4008960"/>
            <a:ext cx="3011040" cy="28080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1" lang="en-US" sz="1750" strike="noStrike" u="none">
                <a:solidFill>
                  <a:srgbClr val="1c1d22"/>
                </a:solidFill>
                <a:uFillTx/>
                <a:latin typeface="Gilroy-ExtraBoldItalic Extra Bold"/>
                <a:ea typeface="Gilroy-ExtraBoldItalic Extra Bold"/>
              </a:rPr>
              <a:t>Evitar Cálculos Redundantes</a:t>
            </a:r>
            <a:endParaRPr b="0" lang="en-US" sz="1750" strike="noStrike" u="none">
              <a:solidFill>
                <a:srgbClr val="000000"/>
              </a:solidFill>
              <a:uFillTx/>
              <a:latin typeface="Arial"/>
            </a:endParaRPr>
          </a:p>
        </p:txBody>
      </p:sp>
      <p:sp>
        <p:nvSpPr>
          <p:cNvPr id="210" name="Text 9"/>
          <p:cNvSpPr/>
          <p:nvPr/>
        </p:nvSpPr>
        <p:spPr>
          <a:xfrm>
            <a:off x="7219080" y="4398120"/>
            <a:ext cx="5765040" cy="28764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0" lang="en-US" sz="1400" strike="noStrike" u="none">
                <a:solidFill>
                  <a:srgbClr val="1c1d22"/>
                </a:solidFill>
                <a:uFillTx/>
                <a:latin typeface="Source Sans Pro"/>
                <a:ea typeface="Source Sans Pro"/>
              </a:rPr>
              <a:t>Memorizar resultados parciales (memoization) en algoritmos recursivos.</a:t>
            </a:r>
            <a:endParaRPr b="0" lang="en-US" sz="1400" strike="noStrike" u="none">
              <a:solidFill>
                <a:srgbClr val="000000"/>
              </a:solidFill>
              <a:uFillTx/>
              <a:latin typeface="Arial"/>
            </a:endParaRPr>
          </a:p>
        </p:txBody>
      </p:sp>
      <p:sp>
        <p:nvSpPr>
          <p:cNvPr id="211" name="Shape 10"/>
          <p:cNvSpPr/>
          <p:nvPr/>
        </p:nvSpPr>
        <p:spPr>
          <a:xfrm>
            <a:off x="6498720" y="5439960"/>
            <a:ext cx="539640" cy="22680"/>
          </a:xfrm>
          <a:prstGeom prst="roundRect">
            <a:avLst>
              <a:gd name="adj" fmla="val 330756"/>
            </a:avLst>
          </a:prstGeom>
          <a:solidFill>
            <a:srgbClr val="9f90ba"/>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212" name="Shape 11"/>
          <p:cNvSpPr/>
          <p:nvPr/>
        </p:nvSpPr>
        <p:spPr>
          <a:xfrm>
            <a:off x="6116400" y="5248800"/>
            <a:ext cx="404640" cy="404640"/>
          </a:xfrm>
          <a:prstGeom prst="roundRect">
            <a:avLst>
              <a:gd name="adj" fmla="val 18667"/>
            </a:avLst>
          </a:prstGeom>
          <a:solidFill>
            <a:srgbClr val="b9aad4"/>
          </a:solidFill>
          <a:ln w="1524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13" name="Image 3" descr="preencoded.png"/>
          <p:cNvPicPr/>
          <p:nvPr/>
        </p:nvPicPr>
        <p:blipFill>
          <a:blip r:embed="rId4"/>
          <a:stretch/>
        </p:blipFill>
        <p:spPr>
          <a:xfrm>
            <a:off x="6184080" y="5282640"/>
            <a:ext cx="269640" cy="337320"/>
          </a:xfrm>
          <a:prstGeom prst="rect">
            <a:avLst/>
          </a:prstGeom>
          <a:noFill/>
          <a:ln w="0">
            <a:noFill/>
          </a:ln>
        </p:spPr>
      </p:pic>
      <p:sp>
        <p:nvSpPr>
          <p:cNvPr id="214" name="Text 12"/>
          <p:cNvSpPr/>
          <p:nvPr/>
        </p:nvSpPr>
        <p:spPr>
          <a:xfrm>
            <a:off x="7219080" y="5226480"/>
            <a:ext cx="2830680" cy="28080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1" lang="en-US" sz="1750" strike="noStrike" u="none">
                <a:solidFill>
                  <a:srgbClr val="1c1d22"/>
                </a:solidFill>
                <a:uFillTx/>
                <a:latin typeface="Gilroy-ExtraBoldItalic Extra Bold"/>
                <a:ea typeface="Gilroy-ExtraBoldItalic Extra Bold"/>
              </a:rPr>
              <a:t>Aplicar Patrones de Diseño</a:t>
            </a:r>
            <a:endParaRPr b="0" lang="en-US" sz="1750" strike="noStrike" u="none">
              <a:solidFill>
                <a:srgbClr val="000000"/>
              </a:solidFill>
              <a:uFillTx/>
              <a:latin typeface="Arial"/>
            </a:endParaRPr>
          </a:p>
        </p:txBody>
      </p:sp>
      <p:sp>
        <p:nvSpPr>
          <p:cNvPr id="215" name="Text 13"/>
          <p:cNvSpPr/>
          <p:nvPr/>
        </p:nvSpPr>
        <p:spPr>
          <a:xfrm>
            <a:off x="7219080" y="5615640"/>
            <a:ext cx="5765040" cy="28764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0" lang="en-US" sz="1400" strike="noStrike" u="none">
                <a:solidFill>
                  <a:srgbClr val="1c1d22"/>
                </a:solidFill>
                <a:uFillTx/>
                <a:latin typeface="Source Sans Pro"/>
                <a:ea typeface="Source Sans Pro"/>
              </a:rPr>
              <a:t>Uso de estrategias como divide y vencerás en algoritmos de ordenamiento.</a:t>
            </a:r>
            <a:endParaRPr b="0" lang="en-US" sz="1400" strike="noStrike" u="none">
              <a:solidFill>
                <a:srgbClr val="000000"/>
              </a:solidFill>
              <a:uFillTx/>
              <a:latin typeface="Arial"/>
            </a:endParaRPr>
          </a:p>
        </p:txBody>
      </p:sp>
      <p:sp>
        <p:nvSpPr>
          <p:cNvPr id="216" name="Shape 14"/>
          <p:cNvSpPr/>
          <p:nvPr/>
        </p:nvSpPr>
        <p:spPr>
          <a:xfrm>
            <a:off x="6498720" y="6657120"/>
            <a:ext cx="539640" cy="22680"/>
          </a:xfrm>
          <a:prstGeom prst="roundRect">
            <a:avLst>
              <a:gd name="adj" fmla="val 330756"/>
            </a:avLst>
          </a:prstGeom>
          <a:solidFill>
            <a:srgbClr val="98bb93"/>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217" name="Shape 15"/>
          <p:cNvSpPr/>
          <p:nvPr/>
        </p:nvSpPr>
        <p:spPr>
          <a:xfrm>
            <a:off x="6116400" y="6466320"/>
            <a:ext cx="404640" cy="404640"/>
          </a:xfrm>
          <a:prstGeom prst="roundRect">
            <a:avLst>
              <a:gd name="adj" fmla="val 18667"/>
            </a:avLst>
          </a:prstGeom>
          <a:solidFill>
            <a:srgbClr val="b2d5ad"/>
          </a:solidFill>
          <a:ln w="15240">
            <a:solidFill>
              <a:srgbClr val="98bb93"/>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18" name="Image 4" descr="preencoded.png"/>
          <p:cNvPicPr/>
          <p:nvPr/>
        </p:nvPicPr>
        <p:blipFill>
          <a:blip r:embed="rId5"/>
          <a:stretch/>
        </p:blipFill>
        <p:spPr>
          <a:xfrm>
            <a:off x="6184080" y="6499800"/>
            <a:ext cx="269640" cy="337320"/>
          </a:xfrm>
          <a:prstGeom prst="rect">
            <a:avLst/>
          </a:prstGeom>
          <a:noFill/>
          <a:ln w="0">
            <a:noFill/>
          </a:ln>
        </p:spPr>
      </p:pic>
      <p:sp>
        <p:nvSpPr>
          <p:cNvPr id="219" name="Text 16"/>
          <p:cNvSpPr/>
          <p:nvPr/>
        </p:nvSpPr>
        <p:spPr>
          <a:xfrm>
            <a:off x="7219080" y="6443640"/>
            <a:ext cx="2250000" cy="280800"/>
          </a:xfrm>
          <a:prstGeom prst="rect">
            <a:avLst/>
          </a:prstGeom>
          <a:noFill/>
          <a:ln w="0">
            <a:noFill/>
          </a:ln>
        </p:spPr>
        <p:style>
          <a:lnRef idx="0"/>
          <a:fillRef idx="0"/>
          <a:effectRef idx="0"/>
          <a:fontRef idx="minor"/>
        </p:style>
        <p:txBody>
          <a:bodyPr wrap="none" lIns="0" rIns="0" tIns="0" bIns="0" anchor="t">
            <a:noAutofit/>
          </a:bodyPr>
          <a:p>
            <a:pPr defTabSz="914400">
              <a:lnSpc>
                <a:spcPts val="2200"/>
              </a:lnSpc>
              <a:tabLst>
                <a:tab algn="l" pos="0"/>
              </a:tabLst>
            </a:pPr>
            <a:r>
              <a:rPr b="1" lang="en-US" sz="1750" strike="noStrike" u="none">
                <a:solidFill>
                  <a:srgbClr val="1c1d22"/>
                </a:solidFill>
                <a:uFillTx/>
                <a:latin typeface="Gilroy-ExtraBoldItalic Extra Bold"/>
                <a:ea typeface="Gilroy-ExtraBoldItalic Extra Bold"/>
              </a:rPr>
              <a:t>Probar y Medir</a:t>
            </a:r>
            <a:endParaRPr b="0" lang="en-US" sz="1750" strike="noStrike" u="none">
              <a:solidFill>
                <a:srgbClr val="000000"/>
              </a:solidFill>
              <a:uFillTx/>
              <a:latin typeface="Arial"/>
            </a:endParaRPr>
          </a:p>
        </p:txBody>
      </p:sp>
      <p:sp>
        <p:nvSpPr>
          <p:cNvPr id="220" name="Text 17"/>
          <p:cNvSpPr/>
          <p:nvPr/>
        </p:nvSpPr>
        <p:spPr>
          <a:xfrm>
            <a:off x="7219080" y="6832800"/>
            <a:ext cx="5765040" cy="28764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0" lang="en-US" sz="1400" strike="noStrike" u="none">
                <a:solidFill>
                  <a:srgbClr val="1c1d22"/>
                </a:solidFill>
                <a:uFillTx/>
                <a:latin typeface="Source Sans Pro"/>
                <a:ea typeface="Source Sans Pro"/>
              </a:rPr>
              <a:t>Utilizar herramientas de profiling para validar la eficiencia real del código.</a:t>
            </a:r>
            <a:endParaRPr b="0" lang="en-US" sz="1400" strike="noStrike" u="none">
              <a:solidFill>
                <a:srgbClr val="000000"/>
              </a:solidFill>
              <a:uFillTx/>
              <a:latin typeface="Arial"/>
            </a:endParaRPr>
          </a:p>
        </p:txBody>
      </p:sp>
      <p:pic>
        <p:nvPicPr>
          <p:cNvPr id="221" name="Image 5" descr="preencoded.png"/>
          <p:cNvPicPr/>
          <p:nvPr/>
        </p:nvPicPr>
        <p:blipFill>
          <a:blip r:embed="rId6"/>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2" name="Text 0"/>
          <p:cNvSpPr/>
          <p:nvPr/>
        </p:nvSpPr>
        <p:spPr>
          <a:xfrm>
            <a:off x="793800" y="1080360"/>
            <a:ext cx="91148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Beneficios de las Buenas Prácticas</a:t>
            </a:r>
            <a:endParaRPr b="0" lang="en-US" sz="4450" strike="noStrike" u="none">
              <a:solidFill>
                <a:srgbClr val="000000"/>
              </a:solidFill>
              <a:uFillTx/>
              <a:latin typeface="Arial"/>
            </a:endParaRPr>
          </a:p>
        </p:txBody>
      </p:sp>
      <p:pic>
        <p:nvPicPr>
          <p:cNvPr id="223" name="Image 0" descr="preencoded.png"/>
          <p:cNvPicPr/>
          <p:nvPr/>
        </p:nvPicPr>
        <p:blipFill>
          <a:blip r:embed="rId1"/>
          <a:stretch/>
        </p:blipFill>
        <p:spPr>
          <a:xfrm>
            <a:off x="801360" y="2388600"/>
            <a:ext cx="2907360" cy="2907360"/>
          </a:xfrm>
          <a:prstGeom prst="rect">
            <a:avLst/>
          </a:prstGeom>
          <a:noFill/>
          <a:ln w="0">
            <a:noFill/>
          </a:ln>
        </p:spPr>
      </p:pic>
      <p:pic>
        <p:nvPicPr>
          <p:cNvPr id="224" name="Image 1" descr="preencoded.png"/>
          <p:cNvPicPr/>
          <p:nvPr/>
        </p:nvPicPr>
        <p:blipFill>
          <a:blip r:embed="rId2"/>
          <a:stretch/>
        </p:blipFill>
        <p:spPr>
          <a:xfrm>
            <a:off x="3890520" y="2388600"/>
            <a:ext cx="2907360" cy="2907360"/>
          </a:xfrm>
          <a:prstGeom prst="rect">
            <a:avLst/>
          </a:prstGeom>
          <a:noFill/>
          <a:ln w="0">
            <a:noFill/>
          </a:ln>
        </p:spPr>
      </p:pic>
      <p:pic>
        <p:nvPicPr>
          <p:cNvPr id="225" name="Image 2" descr="preencoded.png"/>
          <p:cNvPicPr/>
          <p:nvPr/>
        </p:nvPicPr>
        <p:blipFill>
          <a:blip r:embed="rId3"/>
          <a:stretch/>
        </p:blipFill>
        <p:spPr>
          <a:xfrm>
            <a:off x="6980040" y="2388600"/>
            <a:ext cx="2907360" cy="2907360"/>
          </a:xfrm>
          <a:prstGeom prst="rect">
            <a:avLst/>
          </a:prstGeom>
          <a:noFill/>
          <a:ln w="0">
            <a:noFill/>
          </a:ln>
        </p:spPr>
      </p:pic>
      <p:pic>
        <p:nvPicPr>
          <p:cNvPr id="226" name="Image 3" descr="preencoded.png"/>
          <p:cNvPicPr/>
          <p:nvPr/>
        </p:nvPicPr>
        <p:blipFill>
          <a:blip r:embed="rId4"/>
          <a:stretch/>
        </p:blipFill>
        <p:spPr>
          <a:xfrm>
            <a:off x="10069200" y="2388600"/>
            <a:ext cx="2907360" cy="2907360"/>
          </a:xfrm>
          <a:prstGeom prst="rect">
            <a:avLst/>
          </a:prstGeom>
          <a:noFill/>
          <a:ln w="0">
            <a:noFill/>
          </a:ln>
        </p:spPr>
      </p:pic>
      <p:sp>
        <p:nvSpPr>
          <p:cNvPr id="227" name="Text 1"/>
          <p:cNvSpPr/>
          <p:nvPr/>
        </p:nvSpPr>
        <p:spPr>
          <a:xfrm>
            <a:off x="793800" y="5697720"/>
            <a:ext cx="121903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La implementación de buenas prácticas en algoritmos proporciona múltiples ventajas: mejora en la eficiencia del código reduciendo tiempo de ejecución y consumo de memoria; mayor escalabilidad permitiendo que el sistema se adapte al crecimiento de datos; mejor mantenibilidad facilitando la identificación y corrección de errores; y optimización de recursos logrando un uso más racional de los recursos computacionales.</a:t>
            </a:r>
            <a:endParaRPr b="0" lang="en-US" sz="1750" strike="noStrike" u="none">
              <a:solidFill>
                <a:srgbClr val="000000"/>
              </a:solidFill>
              <a:uFillTx/>
              <a:latin typeface="Arial"/>
            </a:endParaRPr>
          </a:p>
        </p:txBody>
      </p:sp>
      <p:pic>
        <p:nvPicPr>
          <p:cNvPr id="228" name="Image 4" descr="preencoded.png"/>
          <p:cNvPicPr/>
          <p:nvPr/>
        </p:nvPicPr>
        <p:blipFill>
          <a:blip r:embed="rId5"/>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9" name="Text 0"/>
          <p:cNvSpPr/>
          <p:nvPr/>
        </p:nvSpPr>
        <p:spPr>
          <a:xfrm>
            <a:off x="793800" y="1712160"/>
            <a:ext cx="100317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Búsqueda Lineal vs. Búsqueda Binaria</a:t>
            </a:r>
            <a:endParaRPr b="0" lang="en-US" sz="4450" strike="noStrike" u="none">
              <a:solidFill>
                <a:srgbClr val="000000"/>
              </a:solidFill>
              <a:uFillTx/>
              <a:latin typeface="Arial"/>
            </a:endParaRPr>
          </a:p>
        </p:txBody>
      </p:sp>
      <p:sp>
        <p:nvSpPr>
          <p:cNvPr id="230" name="Text 1"/>
          <p:cNvSpPr/>
          <p:nvPr/>
        </p:nvSpPr>
        <p:spPr>
          <a:xfrm>
            <a:off x="793800" y="29880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Gilroy-ExtraBoldItalic Extra Bold"/>
                <a:ea typeface="Gilroy-ExtraBoldItalic Extra Bold"/>
              </a:rPr>
              <a:t>Búsqueda Lineal</a:t>
            </a:r>
            <a:endParaRPr b="0" lang="en-US" sz="2200" strike="noStrike" u="none">
              <a:solidFill>
                <a:srgbClr val="000000"/>
              </a:solidFill>
              <a:uFillTx/>
              <a:latin typeface="Arial"/>
            </a:endParaRPr>
          </a:p>
        </p:txBody>
      </p:sp>
      <p:sp>
        <p:nvSpPr>
          <p:cNvPr id="231" name="Text 2"/>
          <p:cNvSpPr/>
          <p:nvPr/>
        </p:nvSpPr>
        <p:spPr>
          <a:xfrm>
            <a:off x="793800" y="3569040"/>
            <a:ext cx="58183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Recorre la lista elemento a elemento hasta encontrar el objetivo o llegar al final. Su complejidad es O(n) en el peor caso, lo que significa que el tiempo de búsqueda crece proporcionalmente al tamaño de la lista.</a:t>
            </a:r>
            <a:endParaRPr b="0" lang="en-US" sz="1750" strike="noStrike" u="none">
              <a:solidFill>
                <a:srgbClr val="000000"/>
              </a:solidFill>
              <a:uFillTx/>
              <a:latin typeface="Arial"/>
            </a:endParaRPr>
          </a:p>
        </p:txBody>
      </p:sp>
      <p:sp>
        <p:nvSpPr>
          <p:cNvPr id="232" name="Text 3"/>
          <p:cNvSpPr/>
          <p:nvPr/>
        </p:nvSpPr>
        <p:spPr>
          <a:xfrm>
            <a:off x="793800" y="5224680"/>
            <a:ext cx="5818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simple de implementar y funciona en listas ordenadas y desordenadas, pero resulta ineficiente para grandes volúmenes de datos.</a:t>
            </a:r>
            <a:endParaRPr b="0" lang="en-US" sz="1750" strike="noStrike" u="none">
              <a:solidFill>
                <a:srgbClr val="000000"/>
              </a:solidFill>
              <a:uFillTx/>
              <a:latin typeface="Arial"/>
            </a:endParaRPr>
          </a:p>
        </p:txBody>
      </p:sp>
      <p:sp>
        <p:nvSpPr>
          <p:cNvPr id="233" name="Text 4"/>
          <p:cNvSpPr/>
          <p:nvPr/>
        </p:nvSpPr>
        <p:spPr>
          <a:xfrm>
            <a:off x="7173360" y="29880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Gilroy-ExtraBoldItalic Extra Bold"/>
                <a:ea typeface="Gilroy-ExtraBoldItalic Extra Bold"/>
              </a:rPr>
              <a:t>Búsqueda Binaria</a:t>
            </a:r>
            <a:endParaRPr b="0" lang="en-US" sz="2200" strike="noStrike" u="none">
              <a:solidFill>
                <a:srgbClr val="000000"/>
              </a:solidFill>
              <a:uFillTx/>
              <a:latin typeface="Arial"/>
            </a:endParaRPr>
          </a:p>
        </p:txBody>
      </p:sp>
      <p:sp>
        <p:nvSpPr>
          <p:cNvPr id="234" name="Text 5"/>
          <p:cNvSpPr/>
          <p:nvPr/>
        </p:nvSpPr>
        <p:spPr>
          <a:xfrm>
            <a:off x="7173360" y="3569040"/>
            <a:ext cx="58183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Requiere que la lista esté ordenada. Divide la lista a la mitad en cada paso, descartando la mitad donde no puede estar el elemento buscado. Su complejidad es O(log n) en el peor caso.</a:t>
            </a:r>
            <a:endParaRPr b="0" lang="en-US" sz="1750" strike="noStrike" u="none">
              <a:solidFill>
                <a:srgbClr val="000000"/>
              </a:solidFill>
              <a:uFillTx/>
              <a:latin typeface="Arial"/>
            </a:endParaRPr>
          </a:p>
        </p:txBody>
      </p:sp>
      <p:sp>
        <p:nvSpPr>
          <p:cNvPr id="235" name="Text 6"/>
          <p:cNvSpPr/>
          <p:nvPr/>
        </p:nvSpPr>
        <p:spPr>
          <a:xfrm>
            <a:off x="7173360" y="5224680"/>
            <a:ext cx="5818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significativamente más eficiente para listas grandes, pero requiere que los datos estén previamente ordenados, lo que puede suponer un coste adicional.</a:t>
            </a:r>
            <a:endParaRPr b="0" lang="en-US" sz="1750" strike="noStrike" u="none">
              <a:solidFill>
                <a:srgbClr val="000000"/>
              </a:solidFill>
              <a:uFillTx/>
              <a:latin typeface="Arial"/>
            </a:endParaRPr>
          </a:p>
        </p:txBody>
      </p:sp>
      <p:pic>
        <p:nvPicPr>
          <p:cNvPr id="236"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7" name="Image 0" descr="preencoded.png"/>
          <p:cNvPicPr/>
          <p:nvPr/>
        </p:nvPicPr>
        <p:blipFill>
          <a:blip r:embed="rId1"/>
          <a:stretch/>
        </p:blipFill>
        <p:spPr>
          <a:xfrm>
            <a:off x="0" y="0"/>
            <a:ext cx="5486040" cy="8229600"/>
          </a:xfrm>
          <a:prstGeom prst="rect">
            <a:avLst/>
          </a:prstGeom>
          <a:noFill/>
          <a:ln w="0">
            <a:noFill/>
          </a:ln>
        </p:spPr>
      </p:pic>
      <p:sp>
        <p:nvSpPr>
          <p:cNvPr id="238" name="Text 0"/>
          <p:cNvSpPr/>
          <p:nvPr/>
        </p:nvSpPr>
        <p:spPr>
          <a:xfrm>
            <a:off x="6108840" y="489240"/>
            <a:ext cx="6875280" cy="1111320"/>
          </a:xfrm>
          <a:prstGeom prst="rect">
            <a:avLst/>
          </a:prstGeom>
          <a:noFill/>
          <a:ln w="0">
            <a:noFill/>
          </a:ln>
        </p:spPr>
        <p:style>
          <a:lnRef idx="0"/>
          <a:fillRef idx="0"/>
          <a:effectRef idx="0"/>
          <a:fontRef idx="minor"/>
        </p:style>
        <p:txBody>
          <a:bodyPr lIns="0" rIns="0" tIns="0" bIns="0" anchor="t">
            <a:noAutofit/>
          </a:bodyPr>
          <a:p>
            <a:pPr defTabSz="914400">
              <a:lnSpc>
                <a:spcPts val="4351"/>
              </a:lnSpc>
              <a:tabLst>
                <a:tab algn="l" pos="0"/>
              </a:tabLst>
            </a:pPr>
            <a:r>
              <a:rPr b="1" lang="en-US" sz="3500" strike="noStrike" u="none">
                <a:solidFill>
                  <a:srgbClr val="19414b"/>
                </a:solidFill>
                <a:uFillTx/>
                <a:latin typeface="Gilroy-ExtraBoldItalic Extra Bold"/>
                <a:ea typeface="Gilroy-ExtraBoldItalic Extra Bold"/>
              </a:rPr>
              <a:t>Ejemplo de Búsqueda Binaria en Python</a:t>
            </a:r>
            <a:endParaRPr b="0" lang="en-US" sz="3500" strike="noStrike" u="none">
              <a:solidFill>
                <a:srgbClr val="000000"/>
              </a:solidFill>
              <a:uFillTx/>
              <a:latin typeface="Arial"/>
            </a:endParaRPr>
          </a:p>
        </p:txBody>
      </p:sp>
      <p:sp>
        <p:nvSpPr>
          <p:cNvPr id="239" name="Text 4"/>
          <p:cNvSpPr/>
          <p:nvPr/>
        </p:nvSpPr>
        <p:spPr>
          <a:xfrm>
            <a:off x="6108840" y="6602400"/>
            <a:ext cx="6875280" cy="1137960"/>
          </a:xfrm>
          <a:prstGeom prst="rect">
            <a:avLst/>
          </a:prstGeom>
          <a:noFill/>
          <a:ln w="0">
            <a:noFill/>
          </a:ln>
        </p:spPr>
        <p:style>
          <a:lnRef idx="0"/>
          <a:fillRef idx="0"/>
          <a:effectRef idx="0"/>
          <a:fontRef idx="minor"/>
        </p:style>
        <p:txBody>
          <a:bodyPr lIns="0" rIns="0" tIns="0" bIns="0" anchor="t">
            <a:noAutofit/>
          </a:bodyPr>
          <a:p>
            <a:pPr defTabSz="914400">
              <a:lnSpc>
                <a:spcPts val="2200"/>
              </a:lnSpc>
              <a:tabLst>
                <a:tab algn="l" pos="0"/>
              </a:tabLst>
            </a:pPr>
            <a:r>
              <a:rPr b="0" lang="en-US" sz="1400" strike="noStrike" u="none">
                <a:solidFill>
                  <a:srgbClr val="1c1d22"/>
                </a:solidFill>
                <a:uFillTx/>
                <a:latin typeface="Source Sans Pro"/>
                <a:ea typeface="Source Sans Pro"/>
              </a:rPr>
              <a:t>La búsqueda binaria implementada en Python muestra cómo se divide el espacio de búsqueda a la mitad en cada iteración. Este algoritmo tiene una complejidad de O(log n), lo que significa que incluso para listas muy grandes, el número de comparaciones necesarias es relativamente pequeño.</a:t>
            </a:r>
            <a:endParaRPr b="0" lang="en-US" sz="1400" strike="noStrike" u="none">
              <a:solidFill>
                <a:srgbClr val="000000"/>
              </a:solidFill>
              <a:uFillTx/>
              <a:latin typeface="Arial"/>
            </a:endParaRPr>
          </a:p>
        </p:txBody>
      </p:sp>
      <p:pic>
        <p:nvPicPr>
          <p:cNvPr id="240" name="Image 1" descr="preencoded.png"/>
          <p:cNvPicPr/>
          <p:nvPr/>
        </p:nvPicPr>
        <p:blipFill>
          <a:blip r:embed="rId2"/>
          <a:stretch/>
        </p:blipFill>
        <p:spPr>
          <a:xfrm>
            <a:off x="13213080" y="228600"/>
            <a:ext cx="1188360" cy="387000"/>
          </a:xfrm>
          <a:prstGeom prst="rect">
            <a:avLst/>
          </a:prstGeom>
          <a:noFill/>
          <a:ln w="0">
            <a:noFill/>
          </a:ln>
        </p:spPr>
      </p:pic>
      <p:pic>
        <p:nvPicPr>
          <p:cNvPr id="241" name="Picture 2" descr="Picture 161248794, Imagen"/>
          <p:cNvPicPr/>
          <p:nvPr/>
        </p:nvPicPr>
        <p:blipFill>
          <a:blip r:embed="rId3"/>
          <a:stretch/>
        </p:blipFill>
        <p:spPr>
          <a:xfrm>
            <a:off x="6182640" y="2453760"/>
            <a:ext cx="6878520" cy="357876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2" name="Text 0"/>
          <p:cNvSpPr/>
          <p:nvPr/>
        </p:nvSpPr>
        <p:spPr>
          <a:xfrm>
            <a:off x="793800" y="1266840"/>
            <a:ext cx="70682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Ordenamiento: Merge Sort</a:t>
            </a:r>
            <a:endParaRPr b="0" lang="en-US" sz="4450" strike="noStrike" u="none">
              <a:solidFill>
                <a:srgbClr val="000000"/>
              </a:solidFill>
              <a:uFillTx/>
              <a:latin typeface="Arial"/>
            </a:endParaRPr>
          </a:p>
        </p:txBody>
      </p:sp>
      <p:sp>
        <p:nvSpPr>
          <p:cNvPr id="243" name="Shape 1"/>
          <p:cNvSpPr/>
          <p:nvPr/>
        </p:nvSpPr>
        <p:spPr>
          <a:xfrm>
            <a:off x="793800" y="3109680"/>
            <a:ext cx="3836520" cy="226440"/>
          </a:xfrm>
          <a:prstGeom prst="roundRect">
            <a:avLst>
              <a:gd name="adj" fmla="val 42003"/>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44" name="Text 2"/>
          <p:cNvSpPr/>
          <p:nvPr/>
        </p:nvSpPr>
        <p:spPr>
          <a:xfrm>
            <a:off x="793800" y="367668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División</a:t>
            </a:r>
            <a:endParaRPr b="0" lang="en-US" sz="2200" strike="noStrike" u="none">
              <a:solidFill>
                <a:srgbClr val="000000"/>
              </a:solidFill>
              <a:uFillTx/>
              <a:latin typeface="Arial"/>
            </a:endParaRPr>
          </a:p>
        </p:txBody>
      </p:sp>
      <p:sp>
        <p:nvSpPr>
          <p:cNvPr id="245" name="Text 3"/>
          <p:cNvSpPr/>
          <p:nvPr/>
        </p:nvSpPr>
        <p:spPr>
          <a:xfrm>
            <a:off x="793800" y="4167360"/>
            <a:ext cx="383652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Divide la lista en mitades hasta tener sublistas de un solo elemento. Este proceso sigue el paradigma de "divide y vencerás", reduciendo el problema a su expresión más simple.</a:t>
            </a:r>
            <a:endParaRPr b="0" lang="en-US" sz="1750" strike="noStrike" u="none">
              <a:solidFill>
                <a:srgbClr val="000000"/>
              </a:solidFill>
              <a:uFillTx/>
              <a:latin typeface="Arial"/>
            </a:endParaRPr>
          </a:p>
        </p:txBody>
      </p:sp>
      <p:sp>
        <p:nvSpPr>
          <p:cNvPr id="246" name="Shape 4"/>
          <p:cNvSpPr/>
          <p:nvPr/>
        </p:nvSpPr>
        <p:spPr>
          <a:xfrm>
            <a:off x="4970880" y="2769480"/>
            <a:ext cx="3836520" cy="226440"/>
          </a:xfrm>
          <a:prstGeom prst="roundRect">
            <a:avLst>
              <a:gd name="adj" fmla="val 42003"/>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7" name="Text 5"/>
          <p:cNvSpPr/>
          <p:nvPr/>
        </p:nvSpPr>
        <p:spPr>
          <a:xfrm>
            <a:off x="4970880" y="333648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Ordenamiento</a:t>
            </a:r>
            <a:endParaRPr b="0" lang="en-US" sz="2200" strike="noStrike" u="none">
              <a:solidFill>
                <a:srgbClr val="000000"/>
              </a:solidFill>
              <a:uFillTx/>
              <a:latin typeface="Arial"/>
            </a:endParaRPr>
          </a:p>
        </p:txBody>
      </p:sp>
      <p:sp>
        <p:nvSpPr>
          <p:cNvPr id="248" name="Text 6"/>
          <p:cNvSpPr/>
          <p:nvPr/>
        </p:nvSpPr>
        <p:spPr>
          <a:xfrm>
            <a:off x="4970880" y="3826800"/>
            <a:ext cx="38365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Cada sublista de un elemento ya está ordenada por definición. Este es el caso base de la recursión, donde no se necesita hacer más divisiones.</a:t>
            </a:r>
            <a:endParaRPr b="0" lang="en-US" sz="1750" strike="noStrike" u="none">
              <a:solidFill>
                <a:srgbClr val="000000"/>
              </a:solidFill>
              <a:uFillTx/>
              <a:latin typeface="Arial"/>
            </a:endParaRPr>
          </a:p>
        </p:txBody>
      </p:sp>
      <p:sp>
        <p:nvSpPr>
          <p:cNvPr id="249" name="Shape 7"/>
          <p:cNvSpPr/>
          <p:nvPr/>
        </p:nvSpPr>
        <p:spPr>
          <a:xfrm>
            <a:off x="9147600" y="2429280"/>
            <a:ext cx="3836520" cy="226440"/>
          </a:xfrm>
          <a:prstGeom prst="roundRect">
            <a:avLst>
              <a:gd name="adj" fmla="val 42003"/>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0" name="Text 8"/>
          <p:cNvSpPr/>
          <p:nvPr/>
        </p:nvSpPr>
        <p:spPr>
          <a:xfrm>
            <a:off x="9147600" y="299628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Gilroy-ExtraBoldItalic Extra Bold"/>
                <a:ea typeface="Gilroy-ExtraBoldItalic Extra Bold"/>
              </a:rPr>
              <a:t>Combinación</a:t>
            </a:r>
            <a:endParaRPr b="0" lang="en-US" sz="2200" strike="noStrike" u="none">
              <a:solidFill>
                <a:srgbClr val="000000"/>
              </a:solidFill>
              <a:uFillTx/>
              <a:latin typeface="Arial"/>
            </a:endParaRPr>
          </a:p>
        </p:txBody>
      </p:sp>
      <p:sp>
        <p:nvSpPr>
          <p:cNvPr id="251" name="Text 9"/>
          <p:cNvSpPr/>
          <p:nvPr/>
        </p:nvSpPr>
        <p:spPr>
          <a:xfrm>
            <a:off x="9147600" y="3486600"/>
            <a:ext cx="383652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Fusiona las sublistas ordenadas para formar listas más grandes, manteniendo el orden. Este proceso continúa hasta tener una única lista completamente ordenada.</a:t>
            </a:r>
            <a:endParaRPr b="0" lang="en-US" sz="1750" strike="noStrike" u="none">
              <a:solidFill>
                <a:srgbClr val="000000"/>
              </a:solidFill>
              <a:uFillTx/>
              <a:latin typeface="Arial"/>
            </a:endParaRPr>
          </a:p>
        </p:txBody>
      </p:sp>
      <p:sp>
        <p:nvSpPr>
          <p:cNvPr id="252" name="Text 10"/>
          <p:cNvSpPr/>
          <p:nvPr/>
        </p:nvSpPr>
        <p:spPr>
          <a:xfrm>
            <a:off x="793800" y="681840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Merge Sort tiene una complejidad de O(n log n) en todos los casos, lo que lo hace muy eficiente para ordenar grandes volúmenes de datos. Sin embargo, requiere espacio adicional O(n) para las listas temporales durante la fusión.</a:t>
            </a:r>
            <a:endParaRPr b="0" lang="en-US" sz="1750" strike="noStrike" u="none">
              <a:solidFill>
                <a:srgbClr val="000000"/>
              </a:solidFill>
              <a:uFillTx/>
              <a:latin typeface="Arial"/>
            </a:endParaRPr>
          </a:p>
        </p:txBody>
      </p:sp>
      <p:pic>
        <p:nvPicPr>
          <p:cNvPr id="253"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 name="Text 0"/>
          <p:cNvSpPr/>
          <p:nvPr/>
        </p:nvSpPr>
        <p:spPr>
          <a:xfrm>
            <a:off x="6177600" y="615960"/>
            <a:ext cx="68065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s-CL" sz="4450" strike="noStrike" u="none">
                <a:solidFill>
                  <a:srgbClr val="19414b"/>
                </a:solidFill>
                <a:uFillTx/>
                <a:latin typeface="Gilroy-ExtraBoldItalic Extra Bold"/>
                <a:ea typeface="Gilroy-ExtraBoldItalic Extra Bold"/>
              </a:rPr>
              <a:t>Preguntas de Activación</a:t>
            </a:r>
            <a:endParaRPr b="0" lang="en-US" sz="4450" strike="noStrike" u="none">
              <a:solidFill>
                <a:srgbClr val="000000"/>
              </a:solidFill>
              <a:uFillTx/>
              <a:latin typeface="Arial"/>
            </a:endParaRPr>
          </a:p>
        </p:txBody>
      </p:sp>
      <p:pic>
        <p:nvPicPr>
          <p:cNvPr id="75" name="Image 0" descr="preencoded.png"/>
          <p:cNvPicPr/>
          <p:nvPr/>
        </p:nvPicPr>
        <p:blipFill>
          <a:blip r:embed="rId1"/>
          <a:stretch/>
        </p:blipFill>
        <p:spPr>
          <a:xfrm>
            <a:off x="0" y="0"/>
            <a:ext cx="5486040" cy="8229240"/>
          </a:xfrm>
          <a:prstGeom prst="rect">
            <a:avLst/>
          </a:prstGeom>
          <a:noFill/>
          <a:ln w="0">
            <a:noFill/>
          </a:ln>
        </p:spPr>
      </p:pic>
      <p:sp>
        <p:nvSpPr>
          <p:cNvPr id="76" name="CuadroTexto 4"/>
          <p:cNvSpPr/>
          <p:nvPr/>
        </p:nvSpPr>
        <p:spPr>
          <a:xfrm>
            <a:off x="6177600" y="3258000"/>
            <a:ext cx="7314840" cy="2558520"/>
          </a:xfrm>
          <a:prstGeom prst="rect">
            <a:avLst/>
          </a:prstGeom>
          <a:noFill/>
          <a:ln w="0">
            <a:noFill/>
          </a:ln>
        </p:spPr>
        <p:style>
          <a:lnRef idx="0"/>
          <a:fillRef idx="0"/>
          <a:effectRef idx="0"/>
          <a:fontRef idx="minor"/>
        </p:style>
        <p:txBody>
          <a:bodyPr lIns="90000" rIns="90000" tIns="45000" bIns="45000" anchor="t">
            <a:spAutoFit/>
          </a:bodyPr>
          <a:p>
            <a:pPr marL="343080" indent="-343080" algn="just" defTabSz="914400">
              <a:lnSpc>
                <a:spcPct val="150000"/>
              </a:lnSpc>
              <a:buClr>
                <a:srgbClr val="000000"/>
              </a:buClr>
              <a:buFont typeface="Calibri Light"/>
              <a:buAutoNum type="arabicPeriod"/>
            </a:pPr>
            <a:r>
              <a:rPr b="0" lang="es-CL" sz="1800" strike="noStrike" u="none">
                <a:solidFill>
                  <a:srgbClr val="000000"/>
                </a:solidFill>
                <a:uFillTx/>
                <a:latin typeface="Source Sans Pro"/>
                <a:ea typeface="Source Sans Pro"/>
              </a:rPr>
              <a:t>¿Qué algoritmos conoces que sean muy rápidos en la práctica, pero tengan un peor caso elevado? </a:t>
            </a:r>
            <a:endParaRPr b="0" lang="en-US" sz="1800" strike="noStrike" u="none">
              <a:solidFill>
                <a:srgbClr val="000000"/>
              </a:solidFill>
              <a:uFillTx/>
              <a:latin typeface="Arial"/>
            </a:endParaRPr>
          </a:p>
          <a:p>
            <a:pPr marL="343080" indent="-343080" algn="just" defTabSz="914400">
              <a:lnSpc>
                <a:spcPct val="150000"/>
              </a:lnSpc>
              <a:buClr>
                <a:srgbClr val="000000"/>
              </a:buClr>
              <a:buFont typeface="Calibri Light"/>
              <a:buAutoNum type="arabicPeriod"/>
            </a:pPr>
            <a:r>
              <a:rPr b="0" lang="es-CL" sz="1800" strike="noStrike" u="none">
                <a:solidFill>
                  <a:srgbClr val="000000"/>
                </a:solidFill>
                <a:uFillTx/>
                <a:latin typeface="Source Sans Pro"/>
                <a:ea typeface="Source Sans Pro"/>
              </a:rPr>
              <a:t>¿Has utilizado la notación Big O previamente? ¿En qué contexto? </a:t>
            </a:r>
            <a:endParaRPr b="0" lang="en-US" sz="1800" strike="noStrike" u="none">
              <a:solidFill>
                <a:srgbClr val="000000"/>
              </a:solidFill>
              <a:uFillTx/>
              <a:latin typeface="Arial"/>
            </a:endParaRPr>
          </a:p>
          <a:p>
            <a:pPr marL="343080" indent="-343080" algn="just" defTabSz="914400">
              <a:lnSpc>
                <a:spcPct val="150000"/>
              </a:lnSpc>
              <a:buClr>
                <a:srgbClr val="000000"/>
              </a:buClr>
              <a:buFont typeface="Calibri Light"/>
              <a:buAutoNum type="arabicPeriod"/>
            </a:pPr>
            <a:r>
              <a:rPr b="0" lang="es-CL" sz="1800" strike="noStrike" u="none">
                <a:solidFill>
                  <a:srgbClr val="000000"/>
                </a:solidFill>
                <a:uFillTx/>
                <a:latin typeface="Source Sans Pro"/>
                <a:ea typeface="Source Sans Pro"/>
              </a:rPr>
              <a:t>¿Qué esperas aprender sobre análisis de algoritmos para aplicarlo en tus proyectos?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4" name="Text 0"/>
          <p:cNvSpPr/>
          <p:nvPr/>
        </p:nvSpPr>
        <p:spPr>
          <a:xfrm>
            <a:off x="793800" y="1266840"/>
            <a:ext cx="70682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Gilroy-ExtraBoldItalic Extra Bold"/>
                <a:ea typeface="Gilroy-ExtraBoldItalic Extra Bold"/>
              </a:rPr>
              <a:t>Ordenamiento: Merge Sort</a:t>
            </a:r>
            <a:endParaRPr b="0" lang="en-US" sz="4450" strike="noStrike" u="none">
              <a:solidFill>
                <a:srgbClr val="000000"/>
              </a:solidFill>
              <a:uFillTx/>
              <a:latin typeface="Arial"/>
            </a:endParaRPr>
          </a:p>
        </p:txBody>
      </p:sp>
      <p:pic>
        <p:nvPicPr>
          <p:cNvPr id="255" name="Image 0" descr="preencoded.png"/>
          <p:cNvPicPr/>
          <p:nvPr/>
        </p:nvPicPr>
        <p:blipFill>
          <a:blip r:embed="rId1"/>
          <a:stretch/>
        </p:blipFill>
        <p:spPr>
          <a:xfrm>
            <a:off x="13213080" y="228600"/>
            <a:ext cx="1188360" cy="387000"/>
          </a:xfrm>
          <a:prstGeom prst="rect">
            <a:avLst/>
          </a:prstGeom>
          <a:noFill/>
          <a:ln w="0">
            <a:noFill/>
          </a:ln>
        </p:spPr>
      </p:pic>
      <p:sp>
        <p:nvSpPr>
          <p:cNvPr id="256" name="CuadroTexto 14"/>
          <p:cNvSpPr/>
          <p:nvPr/>
        </p:nvSpPr>
        <p:spPr>
          <a:xfrm>
            <a:off x="793800" y="2658960"/>
            <a:ext cx="40788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1800" strike="noStrike" u="none">
                <a:solidFill>
                  <a:srgbClr val="000000"/>
                </a:solidFill>
                <a:uFillTx/>
                <a:latin typeface="Source Sans Pro"/>
                <a:ea typeface="Source Sans Pro"/>
              </a:rPr>
              <a:t>Representación Gráfica (conceptual)</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p:txBody>
      </p:sp>
      <p:pic>
        <p:nvPicPr>
          <p:cNvPr id="257" name="Imagen 16" descr=""/>
          <p:cNvPicPr/>
          <p:nvPr/>
        </p:nvPicPr>
        <p:blipFill>
          <a:blip r:embed="rId2"/>
          <a:stretch/>
        </p:blipFill>
        <p:spPr>
          <a:xfrm>
            <a:off x="1533600" y="3549240"/>
            <a:ext cx="2435760" cy="2667240"/>
          </a:xfrm>
          <a:prstGeom prst="rect">
            <a:avLst/>
          </a:prstGeom>
          <a:noFill/>
          <a:ln w="0">
            <a:noFill/>
          </a:ln>
        </p:spPr>
      </p:pic>
      <p:sp>
        <p:nvSpPr>
          <p:cNvPr id="258" name="CuadroTexto 18"/>
          <p:cNvSpPr/>
          <p:nvPr/>
        </p:nvSpPr>
        <p:spPr>
          <a:xfrm>
            <a:off x="793800" y="6809400"/>
            <a:ext cx="347688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CL" sz="1800" strike="noStrike" u="none">
                <a:solidFill>
                  <a:srgbClr val="000000"/>
                </a:solidFill>
                <a:uFillTx/>
                <a:latin typeface="Source Sans Pro"/>
                <a:ea typeface="Source Sans Pro"/>
              </a:rPr>
              <a:t>Se combinan listas ordenadas </a:t>
            </a:r>
            <a:endParaRPr b="0" lang="en-US" sz="1800" strike="noStrike" u="none">
              <a:solidFill>
                <a:srgbClr val="000000"/>
              </a:solidFill>
              <a:uFillTx/>
              <a:latin typeface="Arial"/>
            </a:endParaRPr>
          </a:p>
        </p:txBody>
      </p:sp>
      <p:sp>
        <p:nvSpPr>
          <p:cNvPr id="259" name="CuadroTexto 20"/>
          <p:cNvSpPr/>
          <p:nvPr/>
        </p:nvSpPr>
        <p:spPr>
          <a:xfrm>
            <a:off x="6668280" y="2658960"/>
            <a:ext cx="4638600" cy="36396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1" lang="es-CL" sz="1800" strike="noStrike" u="none">
                <a:solidFill>
                  <a:schemeClr val="dk1"/>
                </a:solidFill>
                <a:uFillTx/>
                <a:latin typeface="Source Sans Pro"/>
                <a:ea typeface="Source Sans Pro"/>
              </a:rPr>
              <a:t>Recursión: Ejemplo Factorial</a:t>
            </a:r>
            <a:r>
              <a:rPr b="0" lang="es-CL" sz="1800" strike="noStrike" u="none">
                <a:solidFill>
                  <a:schemeClr val="dk1"/>
                </a:solidFill>
                <a:uFillTx/>
                <a:latin typeface="Source Sans Pro"/>
                <a:ea typeface="Source Sans Pro"/>
              </a:rPr>
              <a:t> </a:t>
            </a:r>
            <a:endParaRPr b="0" lang="en-US" sz="1800" strike="noStrike" u="none">
              <a:solidFill>
                <a:srgbClr val="000000"/>
              </a:solidFill>
              <a:uFillTx/>
              <a:latin typeface="Arial"/>
            </a:endParaRPr>
          </a:p>
        </p:txBody>
      </p:sp>
      <p:pic>
        <p:nvPicPr>
          <p:cNvPr id="260" name="Picture 2" descr="Interfaz de usuario gráfica, Texto, Aplicación&#10;&#10;El contenido generado por IA puede ser incorrecto., Imagen"/>
          <p:cNvPicPr/>
          <p:nvPr/>
        </p:nvPicPr>
        <p:blipFill>
          <a:blip r:embed="rId3"/>
          <a:stretch/>
        </p:blipFill>
        <p:spPr>
          <a:xfrm>
            <a:off x="6748920" y="3815280"/>
            <a:ext cx="6038640" cy="1714320"/>
          </a:xfrm>
          <a:prstGeom prst="rect">
            <a:avLst/>
          </a:prstGeom>
          <a:noFill/>
          <a:ln w="0">
            <a:noFill/>
          </a:ln>
        </p:spPr>
      </p:pic>
      <p:sp>
        <p:nvSpPr>
          <p:cNvPr id="261" name="CuadroTexto 22"/>
          <p:cNvSpPr/>
          <p:nvPr/>
        </p:nvSpPr>
        <p:spPr>
          <a:xfrm>
            <a:off x="6289200" y="6539400"/>
            <a:ext cx="7314840" cy="1324080"/>
          </a:xfrm>
          <a:prstGeom prst="rect">
            <a:avLst/>
          </a:prstGeom>
          <a:noFill/>
          <a:ln w="0">
            <a:noFill/>
          </a:ln>
        </p:spPr>
        <p:style>
          <a:lnRef idx="0"/>
          <a:fillRef idx="0"/>
          <a:effectRef idx="0"/>
          <a:fontRef idx="minor"/>
        </p:style>
        <p:txBody>
          <a:bodyPr lIns="90000" rIns="90000" tIns="45000" bIns="45000" anchor="t">
            <a:spAutoFit/>
          </a:bodyPr>
          <a:p>
            <a:pPr marL="285840" indent="-285840" algn="just" defTabSz="914400">
              <a:lnSpc>
                <a:spcPct val="150000"/>
              </a:lnSpc>
              <a:buClr>
                <a:srgbClr val="000000"/>
              </a:buClr>
              <a:buFont typeface="Wingdings" charset="2"/>
              <a:buChar char=""/>
            </a:pPr>
            <a:r>
              <a:rPr b="1" lang="es-CL" sz="1800" strike="noStrike" u="none">
                <a:solidFill>
                  <a:srgbClr val="000000"/>
                </a:solidFill>
                <a:uFillTx/>
                <a:latin typeface="Source Sans Pro"/>
                <a:ea typeface="Source Sans Pro"/>
              </a:rPr>
              <a:t>Complejidad</a:t>
            </a:r>
            <a:r>
              <a:rPr b="0" lang="es-CL" sz="1800" strike="noStrike" u="none">
                <a:solidFill>
                  <a:srgbClr val="000000"/>
                </a:solidFill>
                <a:uFillTx/>
                <a:latin typeface="Source Sans Pro"/>
                <a:ea typeface="Source Sans Pro"/>
              </a:rPr>
              <a:t>: O(n) para el cálculo del factorial.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Wingdings" charset="2"/>
              <a:buChar char=""/>
            </a:pPr>
            <a:r>
              <a:rPr b="1" lang="es-CL" sz="1800" strike="noStrike" u="none">
                <a:solidFill>
                  <a:srgbClr val="000000"/>
                </a:solidFill>
                <a:uFillTx/>
                <a:latin typeface="Source Sans Pro"/>
                <a:ea typeface="Source Sans Pro"/>
              </a:rPr>
              <a:t>Espacio adicional</a:t>
            </a:r>
            <a:r>
              <a:rPr b="0" lang="es-CL" sz="1800" strike="noStrike" u="none">
                <a:solidFill>
                  <a:srgbClr val="000000"/>
                </a:solidFill>
                <a:uFillTx/>
                <a:latin typeface="Source Sans Pro"/>
                <a:ea typeface="Source Sans Pro"/>
              </a:rPr>
              <a:t>: O(n) en la pila de llamadas recursivas.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2" name="Image 0" descr="preencoded.png"/>
          <p:cNvPicPr/>
          <p:nvPr/>
        </p:nvPicPr>
        <p:blipFill>
          <a:blip r:embed="rId1"/>
          <a:stretch/>
        </p:blipFill>
        <p:spPr>
          <a:xfrm>
            <a:off x="0" y="0"/>
            <a:ext cx="5486040" cy="8229240"/>
          </a:xfrm>
          <a:prstGeom prst="rect">
            <a:avLst/>
          </a:prstGeom>
          <a:noFill/>
          <a:ln w="0">
            <a:noFill/>
          </a:ln>
        </p:spPr>
      </p:pic>
      <p:sp>
        <p:nvSpPr>
          <p:cNvPr id="263" name="Text 0"/>
          <p:cNvSpPr/>
          <p:nvPr/>
        </p:nvSpPr>
        <p:spPr>
          <a:xfrm>
            <a:off x="6057000" y="576720"/>
            <a:ext cx="6927480" cy="1018080"/>
          </a:xfrm>
          <a:prstGeom prst="rect">
            <a:avLst/>
          </a:prstGeom>
          <a:noFill/>
          <a:ln w="0">
            <a:noFill/>
          </a:ln>
        </p:spPr>
        <p:style>
          <a:lnRef idx="0"/>
          <a:fillRef idx="0"/>
          <a:effectRef idx="0"/>
          <a:fontRef idx="minor"/>
        </p:style>
        <p:txBody>
          <a:bodyPr lIns="0" rIns="0" tIns="0" bIns="0" anchor="t">
            <a:noAutofit/>
          </a:bodyPr>
          <a:p>
            <a:pPr defTabSz="914400">
              <a:lnSpc>
                <a:spcPts val="4000"/>
              </a:lnSpc>
              <a:tabLst>
                <a:tab algn="l" pos="0"/>
              </a:tabLst>
            </a:pPr>
            <a:r>
              <a:rPr b="1" lang="es-CL" sz="3200" strike="noStrike" u="none">
                <a:solidFill>
                  <a:srgbClr val="19414b"/>
                </a:solidFill>
                <a:uFillTx/>
                <a:latin typeface="Gilroy-ExtraBoldItalic Extra Bold"/>
                <a:ea typeface="Gilroy-ExtraBoldItalic Extra Bold"/>
              </a:rPr>
              <a:t>Actividad Práctica Guiada: Comparación de Algoritmos</a:t>
            </a:r>
            <a:endParaRPr b="0" lang="en-US" sz="3200" strike="noStrike" u="none">
              <a:solidFill>
                <a:srgbClr val="000000"/>
              </a:solidFill>
              <a:uFillTx/>
              <a:latin typeface="Arial"/>
            </a:endParaRPr>
          </a:p>
        </p:txBody>
      </p:sp>
      <p:pic>
        <p:nvPicPr>
          <p:cNvPr id="264" name="Image 1" descr="preencoded.png"/>
          <p:cNvPicPr/>
          <p:nvPr/>
        </p:nvPicPr>
        <p:blipFill>
          <a:blip r:embed="rId2"/>
          <a:stretch/>
        </p:blipFill>
        <p:spPr>
          <a:xfrm>
            <a:off x="13213080" y="228600"/>
            <a:ext cx="1188360" cy="387000"/>
          </a:xfrm>
          <a:prstGeom prst="rect">
            <a:avLst/>
          </a:prstGeom>
          <a:noFill/>
          <a:ln w="0">
            <a:noFill/>
          </a:ln>
        </p:spPr>
      </p:pic>
      <p:sp>
        <p:nvSpPr>
          <p:cNvPr id="265" name="CuadroTexto 16"/>
          <p:cNvSpPr/>
          <p:nvPr/>
        </p:nvSpPr>
        <p:spPr>
          <a:xfrm>
            <a:off x="6057000" y="2414880"/>
            <a:ext cx="7314840" cy="35845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spcAft>
                <a:spcPts val="799"/>
              </a:spcAft>
            </a:pPr>
            <a:r>
              <a:rPr b="1" lang="es-CL" sz="1800" strike="noStrike" u="none">
                <a:solidFill>
                  <a:srgbClr val="000000"/>
                </a:solidFill>
                <a:uFillTx/>
                <a:latin typeface="Source Sans Pro"/>
                <a:ea typeface="Source Sans Pro"/>
              </a:rPr>
              <a:t>Objetivo</a:t>
            </a:r>
            <a:r>
              <a:rPr b="0" lang="es-CL" sz="1800" strike="noStrike" u="none">
                <a:solidFill>
                  <a:srgbClr val="000000"/>
                </a:solidFill>
                <a:uFillTx/>
                <a:latin typeface="Source Sans Pro"/>
                <a:ea typeface="Source Sans Pro"/>
              </a:rPr>
              <a:t>: Implementar un script que compare los tiempos de ejecución de </a:t>
            </a:r>
            <a:r>
              <a:rPr b="1" lang="es-CL" sz="1800" strike="noStrike" u="none">
                <a:solidFill>
                  <a:srgbClr val="000000"/>
                </a:solidFill>
                <a:uFillTx/>
                <a:latin typeface="Source Sans Pro"/>
                <a:ea typeface="Source Sans Pro"/>
              </a:rPr>
              <a:t>búsqueda lineal</a:t>
            </a:r>
            <a:r>
              <a:rPr b="0" lang="es-CL" sz="1800" strike="noStrike" u="none">
                <a:solidFill>
                  <a:srgbClr val="000000"/>
                </a:solidFill>
                <a:uFillTx/>
                <a:latin typeface="Source Sans Pro"/>
                <a:ea typeface="Source Sans Pro"/>
              </a:rPr>
              <a:t> vs. </a:t>
            </a:r>
            <a:r>
              <a:rPr b="1" lang="es-CL" sz="1800" strike="noStrike" u="none">
                <a:solidFill>
                  <a:srgbClr val="000000"/>
                </a:solidFill>
                <a:uFillTx/>
                <a:latin typeface="Source Sans Pro"/>
                <a:ea typeface="Source Sans Pro"/>
              </a:rPr>
              <a:t>búsqueda binaria</a:t>
            </a:r>
            <a:r>
              <a:rPr b="0" lang="es-CL" sz="1800" strike="noStrike" u="none">
                <a:solidFill>
                  <a:srgbClr val="000000"/>
                </a:solidFill>
                <a:uFillTx/>
                <a:latin typeface="Source Sans Pro"/>
                <a:ea typeface="Source Sans Pro"/>
              </a:rPr>
              <a:t> en diferentes tamaños de lista y analizar los resultados. </a:t>
            </a:r>
            <a:endParaRPr b="0" lang="en-US" sz="1800" strike="noStrike" u="none">
              <a:solidFill>
                <a:srgbClr val="000000"/>
              </a:solidFill>
              <a:uFillTx/>
              <a:latin typeface="Arial"/>
            </a:endParaRPr>
          </a:p>
          <a:p>
            <a:pPr algn="just" defTabSz="914400">
              <a:lnSpc>
                <a:spcPct val="150000"/>
              </a:lnSpc>
              <a:spcAft>
                <a:spcPts val="799"/>
              </a:spcAft>
            </a:pPr>
            <a:r>
              <a:rPr b="1" lang="es-CL" sz="1800" strike="noStrike" u="none">
                <a:solidFill>
                  <a:srgbClr val="000000"/>
                </a:solidFill>
                <a:uFillTx/>
                <a:latin typeface="Source Sans Pro"/>
                <a:ea typeface="Source Sans Pro"/>
              </a:rPr>
              <a:t>Instrucciones Paso a Paso</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pP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1.- Generar Datos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Crear listas de diferentes tamaños (por ejemplo, 10^4, 10^5, 10^6) con números enteros ordenados.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Image 0" descr="preencoded.png"/>
          <p:cNvPicPr/>
          <p:nvPr/>
        </p:nvPicPr>
        <p:blipFill>
          <a:blip r:embed="rId1"/>
          <a:stretch/>
        </p:blipFill>
        <p:spPr>
          <a:xfrm>
            <a:off x="0" y="0"/>
            <a:ext cx="5486040" cy="8229240"/>
          </a:xfrm>
          <a:prstGeom prst="rect">
            <a:avLst/>
          </a:prstGeom>
          <a:noFill/>
          <a:ln w="0">
            <a:noFill/>
          </a:ln>
        </p:spPr>
      </p:pic>
      <p:sp>
        <p:nvSpPr>
          <p:cNvPr id="267" name="Text 0"/>
          <p:cNvSpPr/>
          <p:nvPr/>
        </p:nvSpPr>
        <p:spPr>
          <a:xfrm>
            <a:off x="6057000" y="576720"/>
            <a:ext cx="6927480" cy="1018080"/>
          </a:xfrm>
          <a:prstGeom prst="rect">
            <a:avLst/>
          </a:prstGeom>
          <a:noFill/>
          <a:ln w="0">
            <a:noFill/>
          </a:ln>
        </p:spPr>
        <p:style>
          <a:lnRef idx="0"/>
          <a:fillRef idx="0"/>
          <a:effectRef idx="0"/>
          <a:fontRef idx="minor"/>
        </p:style>
        <p:txBody>
          <a:bodyPr lIns="0" rIns="0" tIns="0" bIns="0" anchor="t">
            <a:noAutofit/>
          </a:bodyPr>
          <a:p>
            <a:pPr defTabSz="914400">
              <a:lnSpc>
                <a:spcPts val="4000"/>
              </a:lnSpc>
              <a:tabLst>
                <a:tab algn="l" pos="0"/>
              </a:tabLst>
            </a:pPr>
            <a:r>
              <a:rPr b="1" lang="es-CL" sz="3200" strike="noStrike" u="none">
                <a:solidFill>
                  <a:srgbClr val="19414b"/>
                </a:solidFill>
                <a:uFillTx/>
                <a:latin typeface="Gilroy-ExtraBoldItalic Extra Bold"/>
                <a:ea typeface="Gilroy-ExtraBoldItalic Extra Bold"/>
              </a:rPr>
              <a:t>Actividad Práctica Guiada: Comparación de Algoritmos</a:t>
            </a:r>
            <a:endParaRPr b="0" lang="en-US" sz="3200" strike="noStrike" u="none">
              <a:solidFill>
                <a:srgbClr val="000000"/>
              </a:solidFill>
              <a:uFillTx/>
              <a:latin typeface="Arial"/>
            </a:endParaRPr>
          </a:p>
        </p:txBody>
      </p:sp>
      <p:pic>
        <p:nvPicPr>
          <p:cNvPr id="268" name="Image 1" descr="preencoded.png"/>
          <p:cNvPicPr/>
          <p:nvPr/>
        </p:nvPicPr>
        <p:blipFill>
          <a:blip r:embed="rId2"/>
          <a:stretch/>
        </p:blipFill>
        <p:spPr>
          <a:xfrm>
            <a:off x="13213080" y="228600"/>
            <a:ext cx="1188360" cy="387000"/>
          </a:xfrm>
          <a:prstGeom prst="rect">
            <a:avLst/>
          </a:prstGeom>
          <a:noFill/>
          <a:ln w="0">
            <a:noFill/>
          </a:ln>
        </p:spPr>
      </p:pic>
      <p:sp>
        <p:nvSpPr>
          <p:cNvPr id="269" name="CuadroTexto 4"/>
          <p:cNvSpPr/>
          <p:nvPr/>
        </p:nvSpPr>
        <p:spPr>
          <a:xfrm>
            <a:off x="6057000" y="2328120"/>
            <a:ext cx="7314840" cy="543888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pPr>
            <a:r>
              <a:rPr b="1" lang="es-CL" sz="1800" strike="noStrike" u="none">
                <a:solidFill>
                  <a:srgbClr val="000000"/>
                </a:solidFill>
                <a:uFillTx/>
                <a:latin typeface="Source Sans Pro"/>
                <a:ea typeface="Source Sans Pro"/>
              </a:rPr>
              <a:t>2.- Implementar Funciones de Búsqueda</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busqueda_lineal(lista, objetivo) -&gt; índice o -1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busqueda_binaria(lista, objetivo) -&gt; índice o -1 </a:t>
            </a: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3.- Medir Tiempos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Usar time o timeit para cada función de búsqueda en cada lista.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Guardar los resultados en una estructura para compararlos. </a:t>
            </a: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4.- Interpretar Resultados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Crear una tabla o gráfico que muestre el tiempo de ejecución en función de n.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Courier New"/>
              <a:buChar char="o"/>
            </a:pPr>
            <a:r>
              <a:rPr b="0" lang="es-CL" sz="1800" strike="noStrike" u="none">
                <a:solidFill>
                  <a:srgbClr val="000000"/>
                </a:solidFill>
                <a:uFillTx/>
                <a:latin typeface="Source Sans Pro"/>
                <a:ea typeface="Source Sans Pro"/>
              </a:rPr>
              <a:t>Discutir por qué la búsqueda binaria es más rápida (O(log n) vs. O(n)).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0" name="Text 0"/>
          <p:cNvSpPr/>
          <p:nvPr/>
        </p:nvSpPr>
        <p:spPr>
          <a:xfrm>
            <a:off x="7147800" y="576720"/>
            <a:ext cx="5836320" cy="1018080"/>
          </a:xfrm>
          <a:prstGeom prst="rect">
            <a:avLst/>
          </a:prstGeom>
          <a:noFill/>
          <a:ln w="0">
            <a:noFill/>
          </a:ln>
        </p:spPr>
        <p:style>
          <a:lnRef idx="0"/>
          <a:fillRef idx="0"/>
          <a:effectRef idx="0"/>
          <a:fontRef idx="minor"/>
        </p:style>
        <p:txBody>
          <a:bodyPr lIns="0" rIns="0" tIns="0" bIns="0" anchor="t">
            <a:noAutofit/>
          </a:bodyPr>
          <a:p>
            <a:pPr defTabSz="914400">
              <a:lnSpc>
                <a:spcPts val="4000"/>
              </a:lnSpc>
              <a:tabLst>
                <a:tab algn="l" pos="0"/>
              </a:tabLst>
            </a:pPr>
            <a:r>
              <a:rPr b="1" lang="es-CL" sz="3200" strike="noStrike" u="none">
                <a:solidFill>
                  <a:srgbClr val="19414b"/>
                </a:solidFill>
                <a:uFillTx/>
                <a:latin typeface="Gilroy-ExtraBoldItalic Extra Bold"/>
                <a:ea typeface="Gilroy-ExtraBoldItalic Extra Bold"/>
              </a:rPr>
              <a:t>Actividad Práctica Guiada: Comparación de Algoritmos</a:t>
            </a:r>
            <a:endParaRPr b="0" lang="en-US" sz="3200" strike="noStrike" u="none">
              <a:solidFill>
                <a:srgbClr val="000000"/>
              </a:solidFill>
              <a:uFillTx/>
              <a:latin typeface="Arial"/>
            </a:endParaRPr>
          </a:p>
        </p:txBody>
      </p:sp>
      <p:pic>
        <p:nvPicPr>
          <p:cNvPr id="271" name="Image 1" descr="preencoded.png"/>
          <p:cNvPicPr/>
          <p:nvPr/>
        </p:nvPicPr>
        <p:blipFill>
          <a:blip r:embed="rId1"/>
          <a:stretch/>
        </p:blipFill>
        <p:spPr>
          <a:xfrm>
            <a:off x="13213080" y="228600"/>
            <a:ext cx="1188360" cy="387000"/>
          </a:xfrm>
          <a:prstGeom prst="rect">
            <a:avLst/>
          </a:prstGeom>
          <a:noFill/>
          <a:ln w="0">
            <a:noFill/>
          </a:ln>
        </p:spPr>
      </p:pic>
      <p:pic>
        <p:nvPicPr>
          <p:cNvPr id="272" name="Picture 2" descr="Picture 681199985, Imagen"/>
          <p:cNvPicPr/>
          <p:nvPr/>
        </p:nvPicPr>
        <p:blipFill>
          <a:blip r:embed="rId2"/>
          <a:stretch/>
        </p:blipFill>
        <p:spPr>
          <a:xfrm>
            <a:off x="26280" y="0"/>
            <a:ext cx="6038640" cy="8229240"/>
          </a:xfrm>
          <a:prstGeom prst="rect">
            <a:avLst/>
          </a:prstGeom>
          <a:noFill/>
          <a:ln w="0">
            <a:noFill/>
          </a:ln>
        </p:spPr>
      </p:pic>
      <p:sp>
        <p:nvSpPr>
          <p:cNvPr id="273" name="CuadroTexto 5"/>
          <p:cNvSpPr/>
          <p:nvPr/>
        </p:nvSpPr>
        <p:spPr>
          <a:xfrm>
            <a:off x="6408720" y="3021120"/>
            <a:ext cx="7314840" cy="14256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spcAft>
                <a:spcPts val="799"/>
              </a:spcAft>
            </a:pPr>
            <a:r>
              <a:rPr b="1" lang="es-CL" sz="1800" strike="noStrike" u="none">
                <a:solidFill>
                  <a:srgbClr val="000000"/>
                </a:solidFill>
                <a:uFillTx/>
                <a:latin typeface="Source Sans Pro"/>
                <a:ea typeface="Source Sans Pro"/>
              </a:rPr>
              <a:t>Resultado Esperado</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indent="-216000" algn="just"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Observar que la búsqueda binaria es notablemente más rápida a medida que crece n.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Text 0"/>
          <p:cNvSpPr/>
          <p:nvPr/>
        </p:nvSpPr>
        <p:spPr>
          <a:xfrm>
            <a:off x="925560" y="576720"/>
            <a:ext cx="11545560" cy="1018080"/>
          </a:xfrm>
          <a:prstGeom prst="rect">
            <a:avLst/>
          </a:prstGeom>
          <a:noFill/>
          <a:ln w="0">
            <a:noFill/>
          </a:ln>
        </p:spPr>
        <p:style>
          <a:lnRef idx="0"/>
          <a:fillRef idx="0"/>
          <a:effectRef idx="0"/>
          <a:fontRef idx="minor"/>
        </p:style>
        <p:txBody>
          <a:bodyPr lIns="0" rIns="0" tIns="0" bIns="0" anchor="t">
            <a:noAutofit/>
          </a:bodyPr>
          <a:p>
            <a:pPr defTabSz="914400">
              <a:lnSpc>
                <a:spcPts val="4000"/>
              </a:lnSpc>
              <a:tabLst>
                <a:tab algn="l" pos="0"/>
              </a:tabLst>
            </a:pPr>
            <a:r>
              <a:rPr b="1" lang="es-CL" sz="4000" strike="noStrike" u="none">
                <a:solidFill>
                  <a:srgbClr val="19414b"/>
                </a:solidFill>
                <a:uFillTx/>
                <a:latin typeface="Gilroy-ExtraBoldItalic Extra Bold"/>
                <a:ea typeface="Gilroy-ExtraBoldItalic Extra Bold"/>
              </a:rPr>
              <a:t>Material Complementario</a:t>
            </a:r>
            <a:endParaRPr b="0" lang="en-US" sz="4000" strike="noStrike" u="none">
              <a:solidFill>
                <a:srgbClr val="000000"/>
              </a:solidFill>
              <a:uFillTx/>
              <a:latin typeface="Arial"/>
            </a:endParaRPr>
          </a:p>
        </p:txBody>
      </p:sp>
      <p:pic>
        <p:nvPicPr>
          <p:cNvPr id="275" name="Image 1" descr="preencoded.png"/>
          <p:cNvPicPr/>
          <p:nvPr/>
        </p:nvPicPr>
        <p:blipFill>
          <a:blip r:embed="rId1"/>
          <a:stretch/>
        </p:blipFill>
        <p:spPr>
          <a:xfrm>
            <a:off x="13213080" y="228600"/>
            <a:ext cx="1188360" cy="387000"/>
          </a:xfrm>
          <a:prstGeom prst="rect">
            <a:avLst/>
          </a:prstGeom>
          <a:noFill/>
          <a:ln w="0">
            <a:noFill/>
          </a:ln>
        </p:spPr>
      </p:pic>
      <p:sp>
        <p:nvSpPr>
          <p:cNvPr id="276" name="CuadroTexto 3"/>
          <p:cNvSpPr/>
          <p:nvPr/>
        </p:nvSpPr>
        <p:spPr>
          <a:xfrm>
            <a:off x="925560" y="2212560"/>
            <a:ext cx="11853360" cy="912600"/>
          </a:xfrm>
          <a:prstGeom prst="rect">
            <a:avLst/>
          </a:prstGeom>
          <a:noFill/>
          <a:ln w="0">
            <a:noFill/>
          </a:ln>
        </p:spPr>
        <p:style>
          <a:lnRef idx="0"/>
          <a:fillRef idx="0"/>
          <a:effectRef idx="0"/>
          <a:fontRef idx="minor"/>
        </p:style>
        <p:txBody>
          <a:bodyPr lIns="90000" rIns="90000" tIns="45000" bIns="45000" anchor="t">
            <a:spAutoFit/>
          </a:bodyPr>
          <a:p>
            <a:pPr marL="285840" indent="-285840" algn="just" defTabSz="914400">
              <a:lnSpc>
                <a:spcPct val="150000"/>
              </a:lnSpc>
              <a:buClr>
                <a:srgbClr val="0563c1"/>
              </a:buClr>
              <a:buFont typeface="Wingdings" charset="2"/>
              <a:buChar char=""/>
            </a:pPr>
            <a:r>
              <a:rPr b="0" lang="es-CL" sz="1800" strike="noStrike" u="sng">
                <a:solidFill>
                  <a:srgbClr val="0563c1"/>
                </a:solidFill>
                <a:uFillTx/>
                <a:latin typeface="Source Sans Pro"/>
                <a:ea typeface="Source Sans Pro"/>
                <a:hlinkClick r:id="rId2"/>
              </a:rPr>
              <a:t>Documentación Oficial de Python sobre el módulo </a:t>
            </a:r>
            <a:r>
              <a:rPr b="0" lang="es-CL" sz="1800" strike="noStrike" u="sng">
                <a:solidFill>
                  <a:srgbClr val="0563c1"/>
                </a:solidFill>
                <a:uFillTx/>
                <a:latin typeface="Source Sans Pro"/>
                <a:ea typeface="Source Sans Pro"/>
                <a:hlinkClick r:id="rId3"/>
              </a:rPr>
              <a:t>timeit</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marL="285840" indent="-285840" algn="just" defTabSz="914400">
              <a:lnSpc>
                <a:spcPct val="150000"/>
              </a:lnSpc>
              <a:buClr>
                <a:srgbClr val="000000"/>
              </a:buClr>
              <a:buFont typeface="Wingdings" charset="2"/>
              <a:buChar char=""/>
            </a:pPr>
            <a:r>
              <a:rPr b="0" lang="es-CL" sz="1800" strike="noStrike" u="none">
                <a:solidFill>
                  <a:srgbClr val="000000"/>
                </a:solidFill>
                <a:uFillTx/>
                <a:latin typeface="Source Sans Pro"/>
                <a:ea typeface="Source Sans Pro"/>
              </a:rPr>
              <a:t>(Opcional) Video de referencia: </a:t>
            </a:r>
            <a:r>
              <a:rPr b="0" lang="es-CL" sz="1800" strike="noStrike" u="sng">
                <a:solidFill>
                  <a:srgbClr val="0563c1"/>
                </a:solidFill>
                <a:uFillTx/>
                <a:latin typeface="Source Sans Pro"/>
                <a:ea typeface="Source Sans Pro"/>
                <a:hlinkClick r:id="rId4"/>
              </a:rPr>
              <a:t>Notación Big O | Análisis de algoritmos de forma sencilla</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7" name="Image 0" descr="preencoded.png"/>
          <p:cNvPicPr/>
          <p:nvPr/>
        </p:nvPicPr>
        <p:blipFill>
          <a:blip r:embed="rId1"/>
          <a:stretch/>
        </p:blipFill>
        <p:spPr>
          <a:xfrm>
            <a:off x="0" y="0"/>
            <a:ext cx="5486040" cy="8229240"/>
          </a:xfrm>
          <a:prstGeom prst="rect">
            <a:avLst/>
          </a:prstGeom>
          <a:noFill/>
          <a:ln w="0">
            <a:noFill/>
          </a:ln>
        </p:spPr>
      </p:pic>
      <p:sp>
        <p:nvSpPr>
          <p:cNvPr id="278" name="Text 0"/>
          <p:cNvSpPr/>
          <p:nvPr/>
        </p:nvSpPr>
        <p:spPr>
          <a:xfrm>
            <a:off x="6216840" y="878040"/>
            <a:ext cx="6767280" cy="1303920"/>
          </a:xfrm>
          <a:prstGeom prst="rect">
            <a:avLst/>
          </a:prstGeom>
          <a:noFill/>
          <a:ln w="0">
            <a:noFill/>
          </a:ln>
        </p:spPr>
        <p:style>
          <a:lnRef idx="0"/>
          <a:fillRef idx="0"/>
          <a:effectRef idx="0"/>
          <a:fontRef idx="minor"/>
        </p:style>
        <p:txBody>
          <a:bodyPr lIns="0" rIns="0" tIns="0" bIns="0" anchor="t">
            <a:noAutofit/>
          </a:bodyPr>
          <a:p>
            <a:pPr defTabSz="914400">
              <a:lnSpc>
                <a:spcPts val="5100"/>
              </a:lnSpc>
              <a:tabLst>
                <a:tab algn="l" pos="0"/>
              </a:tabLst>
            </a:pPr>
            <a:r>
              <a:rPr b="1" lang="es-CL" sz="4100" strike="noStrike" u="none">
                <a:solidFill>
                  <a:srgbClr val="19414b"/>
                </a:solidFill>
                <a:uFillTx/>
                <a:latin typeface="Gilroy-ExtraBoldItalic Extra Bold"/>
                <a:ea typeface="Gilroy-ExtraBoldItalic Extra Bold"/>
              </a:rPr>
              <a:t>Preguntas de Reflexión</a:t>
            </a:r>
            <a:endParaRPr b="0" lang="en-US" sz="4100" strike="noStrike" u="none">
              <a:solidFill>
                <a:srgbClr val="000000"/>
              </a:solidFill>
              <a:uFillTx/>
              <a:latin typeface="Arial"/>
            </a:endParaRPr>
          </a:p>
        </p:txBody>
      </p:sp>
      <p:sp>
        <p:nvSpPr>
          <p:cNvPr id="279" name="Shape 1"/>
          <p:cNvSpPr/>
          <p:nvPr/>
        </p:nvSpPr>
        <p:spPr>
          <a:xfrm>
            <a:off x="6216840" y="2730240"/>
            <a:ext cx="469080" cy="469080"/>
          </a:xfrm>
          <a:prstGeom prst="roundRect">
            <a:avLst>
              <a:gd name="adj" fmla="val 18667"/>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80" name="Text 2"/>
          <p:cNvSpPr/>
          <p:nvPr/>
        </p:nvSpPr>
        <p:spPr>
          <a:xfrm>
            <a:off x="6294960" y="2769120"/>
            <a:ext cx="312480" cy="39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ffffff"/>
                </a:solidFill>
                <a:uFillTx/>
                <a:latin typeface="Gilroy-ExtraBoldItalic Extra Bold"/>
                <a:ea typeface="Gilroy-ExtraBoldItalic Extra Bold"/>
              </a:rPr>
              <a:t>1</a:t>
            </a:r>
            <a:endParaRPr b="0" lang="en-US" sz="2450" strike="noStrike" u="none">
              <a:solidFill>
                <a:srgbClr val="000000"/>
              </a:solidFill>
              <a:uFillTx/>
              <a:latin typeface="Arial"/>
            </a:endParaRPr>
          </a:p>
        </p:txBody>
      </p:sp>
      <p:sp>
        <p:nvSpPr>
          <p:cNvPr id="281" name="Text 3"/>
          <p:cNvSpPr/>
          <p:nvPr/>
        </p:nvSpPr>
        <p:spPr>
          <a:xfrm>
            <a:off x="6895080" y="2730240"/>
            <a:ext cx="2601000" cy="228168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800" strike="noStrike" u="none">
                <a:solidFill>
                  <a:srgbClr val="1c1d22"/>
                </a:solidFill>
                <a:uFillTx/>
                <a:latin typeface="Source Sans Pro"/>
                <a:ea typeface="Source Sans Pro"/>
              </a:rPr>
              <a:t>¿Por qué es importante considerar tanto la complejidad temporal como la espacial al diseñar un algoritmo?</a:t>
            </a:r>
            <a:endParaRPr b="0" lang="en-US" sz="1800" strike="noStrike" u="none">
              <a:solidFill>
                <a:srgbClr val="000000"/>
              </a:solidFill>
              <a:uFillTx/>
              <a:latin typeface="Arial"/>
            </a:endParaRPr>
          </a:p>
        </p:txBody>
      </p:sp>
      <p:sp>
        <p:nvSpPr>
          <p:cNvPr id="282" name="Shape 5"/>
          <p:cNvSpPr/>
          <p:nvPr/>
        </p:nvSpPr>
        <p:spPr>
          <a:xfrm>
            <a:off x="9704880" y="2730240"/>
            <a:ext cx="469080" cy="469080"/>
          </a:xfrm>
          <a:prstGeom prst="roundRect">
            <a:avLst>
              <a:gd name="adj" fmla="val 18667"/>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3" name="Text 6"/>
          <p:cNvSpPr/>
          <p:nvPr/>
        </p:nvSpPr>
        <p:spPr>
          <a:xfrm>
            <a:off x="9783360" y="2769120"/>
            <a:ext cx="312480" cy="39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000000"/>
                </a:solidFill>
                <a:uFillTx/>
                <a:latin typeface="Gilroy-ExtraBoldItalic Extra Bold"/>
                <a:ea typeface="Gilroy-ExtraBoldItalic Extra Bold"/>
              </a:rPr>
              <a:t>2</a:t>
            </a:r>
            <a:endParaRPr b="0" lang="en-US" sz="2450" strike="noStrike" u="none">
              <a:solidFill>
                <a:srgbClr val="000000"/>
              </a:solidFill>
              <a:uFillTx/>
              <a:latin typeface="Arial"/>
            </a:endParaRPr>
          </a:p>
        </p:txBody>
      </p:sp>
      <p:sp>
        <p:nvSpPr>
          <p:cNvPr id="284" name="Text 7"/>
          <p:cNvSpPr/>
          <p:nvPr/>
        </p:nvSpPr>
        <p:spPr>
          <a:xfrm>
            <a:off x="10383120" y="2730240"/>
            <a:ext cx="2601000" cy="228168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800" strike="noStrike" u="none">
                <a:solidFill>
                  <a:srgbClr val="1c1d22"/>
                </a:solidFill>
                <a:uFillTx/>
                <a:latin typeface="Source Sans Pro"/>
                <a:ea typeface="Source Sans Pro"/>
              </a:rPr>
              <a:t>¿En qué situaciones optarías por un algoritmo de complejidad mayor (por ejemplo, O(n^2)) si existe uno con menor complejidad?</a:t>
            </a:r>
            <a:endParaRPr b="0" lang="en-US" sz="1800" strike="noStrike" u="none">
              <a:solidFill>
                <a:srgbClr val="000000"/>
              </a:solidFill>
              <a:uFillTx/>
              <a:latin typeface="Arial"/>
            </a:endParaRPr>
          </a:p>
        </p:txBody>
      </p:sp>
      <p:sp>
        <p:nvSpPr>
          <p:cNvPr id="285" name="Shape 9"/>
          <p:cNvSpPr/>
          <p:nvPr/>
        </p:nvSpPr>
        <p:spPr>
          <a:xfrm>
            <a:off x="6216840" y="5914440"/>
            <a:ext cx="469080" cy="469080"/>
          </a:xfrm>
          <a:prstGeom prst="roundRect">
            <a:avLst>
              <a:gd name="adj" fmla="val 18667"/>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6" name="Text 10"/>
          <p:cNvSpPr/>
          <p:nvPr/>
        </p:nvSpPr>
        <p:spPr>
          <a:xfrm>
            <a:off x="6294960" y="5953680"/>
            <a:ext cx="312480" cy="39096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000000"/>
                </a:solidFill>
                <a:uFillTx/>
                <a:latin typeface="Gilroy-ExtraBoldItalic Extra Bold"/>
                <a:ea typeface="Gilroy-ExtraBoldItalic Extra Bold"/>
              </a:rPr>
              <a:t>3</a:t>
            </a:r>
            <a:endParaRPr b="0" lang="en-US" sz="2450" strike="noStrike" u="none">
              <a:solidFill>
                <a:srgbClr val="000000"/>
              </a:solidFill>
              <a:uFillTx/>
              <a:latin typeface="Arial"/>
            </a:endParaRPr>
          </a:p>
        </p:txBody>
      </p:sp>
      <p:sp>
        <p:nvSpPr>
          <p:cNvPr id="287" name="Text 11"/>
          <p:cNvSpPr/>
          <p:nvPr/>
        </p:nvSpPr>
        <p:spPr>
          <a:xfrm>
            <a:off x="6895080" y="5914440"/>
            <a:ext cx="6089040" cy="97776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800" strike="noStrike" u="none">
                <a:solidFill>
                  <a:srgbClr val="1c1d22"/>
                </a:solidFill>
                <a:uFillTx/>
                <a:latin typeface="Source Sans Pro"/>
                <a:ea typeface="Source Sans Pro"/>
              </a:rPr>
              <a:t>¿Cómo puede ayudarte el análisis de casos promedio en lugar de enfocarte únicamente en el peor caso?</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 name="Image 0" descr="preencoded.png"/>
          <p:cNvPicPr/>
          <p:nvPr/>
        </p:nvPicPr>
        <p:blipFill>
          <a:blip r:embed="rId1"/>
          <a:stretch/>
        </p:blipFill>
        <p:spPr>
          <a:xfrm>
            <a:off x="9144000" y="0"/>
            <a:ext cx="5486040" cy="8229240"/>
          </a:xfrm>
          <a:prstGeom prst="rect">
            <a:avLst/>
          </a:prstGeom>
          <a:noFill/>
          <a:ln w="0">
            <a:noFill/>
          </a:ln>
        </p:spPr>
      </p:pic>
      <p:sp>
        <p:nvSpPr>
          <p:cNvPr id="78" name="Text 0"/>
          <p:cNvSpPr/>
          <p:nvPr/>
        </p:nvSpPr>
        <p:spPr>
          <a:xfrm>
            <a:off x="709200" y="620280"/>
            <a:ext cx="7724880" cy="1266480"/>
          </a:xfrm>
          <a:prstGeom prst="rect">
            <a:avLst/>
          </a:prstGeom>
          <a:noFill/>
          <a:ln w="0">
            <a:noFill/>
          </a:ln>
        </p:spPr>
        <p:style>
          <a:lnRef idx="0"/>
          <a:fillRef idx="0"/>
          <a:effectRef idx="0"/>
          <a:fontRef idx="minor"/>
        </p:style>
        <p:txBody>
          <a:bodyPr lIns="0" rIns="0" tIns="0" bIns="0" anchor="t">
            <a:noAutofit/>
          </a:bodyPr>
          <a:p>
            <a:pPr defTabSz="914400">
              <a:lnSpc>
                <a:spcPts val="4949"/>
              </a:lnSpc>
              <a:tabLst>
                <a:tab algn="l" pos="0"/>
              </a:tabLst>
            </a:pPr>
            <a:r>
              <a:rPr b="1" lang="en-US" sz="3950" strike="noStrike" u="none">
                <a:solidFill>
                  <a:srgbClr val="19414b"/>
                </a:solidFill>
                <a:uFillTx/>
                <a:latin typeface="Gilroy-ExtraBoldItalic Extra Bold"/>
                <a:ea typeface="Gilroy-ExtraBoldItalic Extra Bold"/>
              </a:rPr>
              <a:t>Principios Fundamentales de Eficiencia y Optimización</a:t>
            </a:r>
            <a:endParaRPr b="0" lang="en-US" sz="3950" strike="noStrike" u="none">
              <a:solidFill>
                <a:srgbClr val="000000"/>
              </a:solidFill>
              <a:uFillTx/>
              <a:latin typeface="Arial"/>
            </a:endParaRPr>
          </a:p>
        </p:txBody>
      </p:sp>
      <p:sp>
        <p:nvSpPr>
          <p:cNvPr id="79" name="Shape 1"/>
          <p:cNvSpPr/>
          <p:nvPr/>
        </p:nvSpPr>
        <p:spPr>
          <a:xfrm>
            <a:off x="709200" y="2419200"/>
            <a:ext cx="455760" cy="455760"/>
          </a:xfrm>
          <a:prstGeom prst="roundRect">
            <a:avLst>
              <a:gd name="adj" fmla="val 18670"/>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80" name="Image 1" descr="preencoded.png"/>
          <p:cNvPicPr/>
          <p:nvPr/>
        </p:nvPicPr>
        <p:blipFill>
          <a:blip r:embed="rId2"/>
          <a:stretch/>
        </p:blipFill>
        <p:spPr>
          <a:xfrm>
            <a:off x="785520" y="2416320"/>
            <a:ext cx="303480" cy="379800"/>
          </a:xfrm>
          <a:prstGeom prst="rect">
            <a:avLst/>
          </a:prstGeom>
          <a:noFill/>
          <a:ln w="0">
            <a:noFill/>
          </a:ln>
        </p:spPr>
      </p:pic>
      <p:sp>
        <p:nvSpPr>
          <p:cNvPr id="81" name="Text 2"/>
          <p:cNvSpPr/>
          <p:nvPr/>
        </p:nvSpPr>
        <p:spPr>
          <a:xfrm>
            <a:off x="1368000" y="2419200"/>
            <a:ext cx="3102120" cy="63288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1" lang="en-US" sz="1950" strike="noStrike" u="none">
                <a:solidFill>
                  <a:srgbClr val="1c1d22"/>
                </a:solidFill>
                <a:uFillTx/>
                <a:latin typeface="Gilroy-ExtraBoldItalic Extra Bold"/>
                <a:ea typeface="Gilroy-ExtraBoldItalic Extra Bold"/>
              </a:rPr>
              <a:t>Análisis asintótico y notación Big O</a:t>
            </a:r>
            <a:endParaRPr b="0" lang="en-US" sz="1950" strike="noStrike" u="none">
              <a:solidFill>
                <a:srgbClr val="000000"/>
              </a:solidFill>
              <a:uFillTx/>
              <a:latin typeface="Arial"/>
            </a:endParaRPr>
          </a:p>
        </p:txBody>
      </p:sp>
      <p:sp>
        <p:nvSpPr>
          <p:cNvPr id="82" name="Text 3"/>
          <p:cNvSpPr/>
          <p:nvPr/>
        </p:nvSpPr>
        <p:spPr>
          <a:xfrm>
            <a:off x="1368000" y="3174120"/>
            <a:ext cx="3102120" cy="226908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550" strike="noStrike" u="none">
                <a:solidFill>
                  <a:srgbClr val="1c1d22"/>
                </a:solidFill>
                <a:uFillTx/>
                <a:latin typeface="Source Sans Pro"/>
                <a:ea typeface="Source Sans Pro"/>
              </a:rPr>
              <a:t>Proporciona una forma estandarizada de describir el crecimiento de la complejidad de un algoritmo respecto al tamaño de la entrada, permitiendo abstraer detalles menores y enfocarse en la tendencia general del rendimiento.</a:t>
            </a:r>
            <a:endParaRPr b="0" lang="en-US" sz="1550" strike="noStrike" u="none">
              <a:solidFill>
                <a:srgbClr val="000000"/>
              </a:solidFill>
              <a:uFillTx/>
              <a:latin typeface="Arial"/>
            </a:endParaRPr>
          </a:p>
        </p:txBody>
      </p:sp>
      <p:sp>
        <p:nvSpPr>
          <p:cNvPr id="83" name="Shape 4"/>
          <p:cNvSpPr/>
          <p:nvPr/>
        </p:nvSpPr>
        <p:spPr>
          <a:xfrm>
            <a:off x="4673160" y="2419200"/>
            <a:ext cx="455760" cy="455760"/>
          </a:xfrm>
          <a:prstGeom prst="roundRect">
            <a:avLst>
              <a:gd name="adj" fmla="val 18670"/>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84" name="Image 2" descr="preencoded.png"/>
          <p:cNvPicPr/>
          <p:nvPr/>
        </p:nvPicPr>
        <p:blipFill>
          <a:blip r:embed="rId3"/>
          <a:stretch/>
        </p:blipFill>
        <p:spPr>
          <a:xfrm>
            <a:off x="4749480" y="2457000"/>
            <a:ext cx="303480" cy="379800"/>
          </a:xfrm>
          <a:prstGeom prst="rect">
            <a:avLst/>
          </a:prstGeom>
          <a:noFill/>
          <a:ln w="0">
            <a:noFill/>
          </a:ln>
        </p:spPr>
      </p:pic>
      <p:sp>
        <p:nvSpPr>
          <p:cNvPr id="85" name="Text 5"/>
          <p:cNvSpPr/>
          <p:nvPr/>
        </p:nvSpPr>
        <p:spPr>
          <a:xfrm>
            <a:off x="5331960" y="2419200"/>
            <a:ext cx="3102120" cy="63288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1" lang="en-US" sz="1950" strike="noStrike" u="none">
                <a:solidFill>
                  <a:srgbClr val="1c1d22"/>
                </a:solidFill>
                <a:uFillTx/>
                <a:latin typeface="Gilroy-ExtraBoldItalic Extra Bold"/>
                <a:ea typeface="Gilroy-ExtraBoldItalic Extra Bold"/>
              </a:rPr>
              <a:t>Eficiencia temporal vs. espacial</a:t>
            </a:r>
            <a:endParaRPr b="0" lang="en-US" sz="1950" strike="noStrike" u="none">
              <a:solidFill>
                <a:srgbClr val="000000"/>
              </a:solidFill>
              <a:uFillTx/>
              <a:latin typeface="Arial"/>
            </a:endParaRPr>
          </a:p>
        </p:txBody>
      </p:sp>
      <p:sp>
        <p:nvSpPr>
          <p:cNvPr id="86" name="Text 6"/>
          <p:cNvSpPr/>
          <p:nvPr/>
        </p:nvSpPr>
        <p:spPr>
          <a:xfrm>
            <a:off x="5331960" y="3174120"/>
            <a:ext cx="3102120" cy="259344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550" strike="noStrike" u="none">
                <a:solidFill>
                  <a:srgbClr val="1c1d22"/>
                </a:solidFill>
                <a:uFillTx/>
                <a:latin typeface="Source Sans Pro"/>
                <a:ea typeface="Source Sans Pro"/>
              </a:rPr>
              <a:t>Es común enfrentar un trade-off entre tiempo de ejecución y uso de memoria. En ocasiones, es preferible utilizar más memoria para acelerar la ejecución y en otros casos, minimizar el uso de recursos de almacenamiento puede ser prioritario.</a:t>
            </a:r>
            <a:endParaRPr b="0" lang="en-US" sz="1550" strike="noStrike" u="none">
              <a:solidFill>
                <a:srgbClr val="000000"/>
              </a:solidFill>
              <a:uFillTx/>
              <a:latin typeface="Arial"/>
            </a:endParaRPr>
          </a:p>
        </p:txBody>
      </p:sp>
      <p:sp>
        <p:nvSpPr>
          <p:cNvPr id="87" name="Shape 7"/>
          <p:cNvSpPr/>
          <p:nvPr/>
        </p:nvSpPr>
        <p:spPr>
          <a:xfrm>
            <a:off x="709200" y="6198480"/>
            <a:ext cx="455760" cy="455760"/>
          </a:xfrm>
          <a:prstGeom prst="roundRect">
            <a:avLst>
              <a:gd name="adj" fmla="val 18670"/>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88" name="Image 3" descr="preencoded.png"/>
          <p:cNvPicPr/>
          <p:nvPr/>
        </p:nvPicPr>
        <p:blipFill>
          <a:blip r:embed="rId4"/>
          <a:stretch/>
        </p:blipFill>
        <p:spPr>
          <a:xfrm>
            <a:off x="785520" y="6236280"/>
            <a:ext cx="303480" cy="379800"/>
          </a:xfrm>
          <a:prstGeom prst="rect">
            <a:avLst/>
          </a:prstGeom>
          <a:noFill/>
          <a:ln w="0">
            <a:noFill/>
          </a:ln>
        </p:spPr>
      </p:pic>
      <p:sp>
        <p:nvSpPr>
          <p:cNvPr id="89" name="Text 8"/>
          <p:cNvSpPr/>
          <p:nvPr/>
        </p:nvSpPr>
        <p:spPr>
          <a:xfrm>
            <a:off x="1368000" y="6198480"/>
            <a:ext cx="2988000" cy="31644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1950" strike="noStrike" u="none">
                <a:solidFill>
                  <a:srgbClr val="1c1d22"/>
                </a:solidFill>
                <a:uFillTx/>
                <a:latin typeface="Gilroy-ExtraBoldItalic Extra Bold"/>
                <a:ea typeface="Gilroy-ExtraBoldItalic Extra Bold"/>
              </a:rPr>
              <a:t>Optimización algorítmica</a:t>
            </a:r>
            <a:endParaRPr b="0" lang="en-US" sz="1950" strike="noStrike" u="none">
              <a:solidFill>
                <a:srgbClr val="000000"/>
              </a:solidFill>
              <a:uFillTx/>
              <a:latin typeface="Arial"/>
            </a:endParaRPr>
          </a:p>
        </p:txBody>
      </p:sp>
      <p:sp>
        <p:nvSpPr>
          <p:cNvPr id="90" name="Text 9"/>
          <p:cNvSpPr/>
          <p:nvPr/>
        </p:nvSpPr>
        <p:spPr>
          <a:xfrm>
            <a:off x="1368000" y="6636600"/>
            <a:ext cx="7066080" cy="972360"/>
          </a:xfrm>
          <a:prstGeom prst="rect">
            <a:avLst/>
          </a:prstGeom>
          <a:noFill/>
          <a:ln w="0">
            <a:noFill/>
          </a:ln>
        </p:spPr>
        <p:style>
          <a:lnRef idx="0"/>
          <a:fillRef idx="0"/>
          <a:effectRef idx="0"/>
          <a:fontRef idx="minor"/>
        </p:style>
        <p:txBody>
          <a:bodyPr lIns="0" rIns="0" tIns="0" bIns="0" anchor="t">
            <a:noAutofit/>
          </a:bodyPr>
          <a:p>
            <a:pPr defTabSz="914400">
              <a:lnSpc>
                <a:spcPts val="2551"/>
              </a:lnSpc>
              <a:tabLst>
                <a:tab algn="l" pos="0"/>
              </a:tabLst>
            </a:pPr>
            <a:r>
              <a:rPr b="0" lang="en-US" sz="1550" strike="noStrike" u="none">
                <a:solidFill>
                  <a:srgbClr val="1c1d22"/>
                </a:solidFill>
                <a:uFillTx/>
                <a:latin typeface="Source Sans Pro"/>
                <a:ea typeface="Source Sans Pro"/>
              </a:rPr>
              <a:t>Técnicas como divide y vencerás, programación dinámica y algoritmos voraces permiten resolver problemas complejos de manera eficiente, dividiendo el problema en partes más pequeñas o tomando decisiones óptimas en cada paso.</a:t>
            </a: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Text 0"/>
          <p:cNvSpPr/>
          <p:nvPr/>
        </p:nvSpPr>
        <p:spPr>
          <a:xfrm>
            <a:off x="709200" y="620280"/>
            <a:ext cx="11969280" cy="1266480"/>
          </a:xfrm>
          <a:prstGeom prst="rect">
            <a:avLst/>
          </a:prstGeom>
          <a:noFill/>
          <a:ln w="0">
            <a:noFill/>
          </a:ln>
        </p:spPr>
        <p:style>
          <a:lnRef idx="0"/>
          <a:fillRef idx="0"/>
          <a:effectRef idx="0"/>
          <a:fontRef idx="minor"/>
        </p:style>
        <p:txBody>
          <a:bodyPr lIns="0" rIns="0" tIns="0" bIns="0" anchor="t">
            <a:noAutofit/>
          </a:bodyPr>
          <a:p>
            <a:pPr defTabSz="914400">
              <a:lnSpc>
                <a:spcPts val="4949"/>
              </a:lnSpc>
              <a:tabLst>
                <a:tab algn="l" pos="0"/>
              </a:tabLst>
            </a:pPr>
            <a:r>
              <a:rPr b="1" lang="en-US" sz="3950" strike="noStrike" u="none">
                <a:solidFill>
                  <a:srgbClr val="19414b"/>
                </a:solidFill>
                <a:uFillTx/>
                <a:latin typeface="Gilroy-ExtraBoldItalic Extra Bold"/>
                <a:ea typeface="Gilroy-ExtraBoldItalic Extra Bold"/>
              </a:rPr>
              <a:t>Principios Fundamentales de Eficiencia y Optimización</a:t>
            </a:r>
            <a:endParaRPr b="0" lang="en-US" sz="3950" strike="noStrike" u="none">
              <a:solidFill>
                <a:srgbClr val="000000"/>
              </a:solidFill>
              <a:uFillTx/>
              <a:latin typeface="Arial"/>
            </a:endParaRPr>
          </a:p>
        </p:txBody>
      </p:sp>
      <p:sp>
        <p:nvSpPr>
          <p:cNvPr id="92" name="CuadroTexto 16"/>
          <p:cNvSpPr/>
          <p:nvPr/>
        </p:nvSpPr>
        <p:spPr>
          <a:xfrm>
            <a:off x="1115280" y="2113560"/>
            <a:ext cx="11329200" cy="461052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pPr>
            <a:r>
              <a:rPr b="1" lang="es-CL" sz="1800" strike="noStrike" u="none">
                <a:solidFill>
                  <a:srgbClr val="000000"/>
                </a:solidFill>
                <a:uFillTx/>
                <a:latin typeface="Source Sans Pro"/>
                <a:ea typeface="Source Sans Pro"/>
              </a:rPr>
              <a:t>Uso adecuado de estructuras de datos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Elegir la estructura correcta (listas, diccionarios, colas, árboles, grafos, etc.) puede transformar un algoritmo de ineficiente a uno óptimo, ya que estas estructuras tienen diferentes características en cuanto a la rapidez en operaciones de inserción, búsqueda o eliminación. </a:t>
            </a:r>
            <a:endParaRPr b="0" lang="en-US" sz="1800" strike="noStrike" u="none">
              <a:solidFill>
                <a:srgbClr val="000000"/>
              </a:solidFill>
              <a:uFillTx/>
              <a:latin typeface="Arial"/>
            </a:endParaRPr>
          </a:p>
          <a:p>
            <a:pPr algn="just" defTabSz="914400">
              <a:lnSpc>
                <a:spcPct val="150000"/>
              </a:lnSpc>
              <a:spcAft>
                <a:spcPts val="799"/>
              </a:spcAft>
            </a:pPr>
            <a:endParaRPr b="0" lang="en-US" sz="1800" strike="noStrike" u="none">
              <a:solidFill>
                <a:srgbClr val="000000"/>
              </a:solidFill>
              <a:uFillTx/>
              <a:latin typeface="Arial"/>
            </a:endParaRPr>
          </a:p>
          <a:p>
            <a:pPr algn="just" defTabSz="914400">
              <a:lnSpc>
                <a:spcPct val="150000"/>
              </a:lnSpc>
              <a:spcAft>
                <a:spcPts val="799"/>
              </a:spcAft>
            </a:pPr>
            <a:r>
              <a:rPr b="1" lang="es-CL" sz="1800" strike="noStrike" u="none">
                <a:solidFill>
                  <a:srgbClr val="000000"/>
                </a:solidFill>
                <a:uFillTx/>
                <a:latin typeface="Source Sans Pro"/>
                <a:ea typeface="Source Sans Pro"/>
              </a:rPr>
              <a:t>Técnicas de profiling y benchmarking</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Utilizar herramientas que permitan medir el rendimiento del código es vital para identificar cuellos de botella y evaluar el impacto de optimizaciones. En Python, módulos como timeit, cProfile o line_profiler son esenciales para este propósito.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 0"/>
          <p:cNvSpPr/>
          <p:nvPr/>
        </p:nvSpPr>
        <p:spPr>
          <a:xfrm>
            <a:off x="735840" y="755640"/>
            <a:ext cx="9479880" cy="656640"/>
          </a:xfrm>
          <a:prstGeom prst="rect">
            <a:avLst/>
          </a:prstGeom>
          <a:noFill/>
          <a:ln w="0">
            <a:noFill/>
          </a:ln>
        </p:spPr>
        <p:style>
          <a:lnRef idx="0"/>
          <a:fillRef idx="0"/>
          <a:effectRef idx="0"/>
          <a:fontRef idx="minor"/>
        </p:style>
        <p:txBody>
          <a:bodyPr wrap="none" lIns="0" rIns="0" tIns="0" bIns="0" anchor="t">
            <a:noAutofit/>
          </a:bodyPr>
          <a:p>
            <a:pPr defTabSz="914400">
              <a:lnSpc>
                <a:spcPts val="5151"/>
              </a:lnSpc>
              <a:tabLst>
                <a:tab algn="l" pos="0"/>
              </a:tabLst>
            </a:pPr>
            <a:r>
              <a:rPr b="1" lang="es-CL" sz="4100" strike="noStrike" u="none">
                <a:solidFill>
                  <a:srgbClr val="19414b"/>
                </a:solidFill>
                <a:uFillTx/>
                <a:latin typeface="Gilroy-ExtraBoldItalic Extra Bold"/>
                <a:ea typeface="Gilroy-ExtraBoldItalic Extra Bold"/>
              </a:rPr>
              <a:t>Python en el Análisis de Algoritmos: Beneficios</a:t>
            </a:r>
            <a:endParaRPr b="0" lang="en-US" sz="4100" strike="noStrike" u="none">
              <a:solidFill>
                <a:srgbClr val="000000"/>
              </a:solidFill>
              <a:uFillTx/>
              <a:latin typeface="Arial"/>
            </a:endParaRPr>
          </a:p>
        </p:txBody>
      </p:sp>
      <p:pic>
        <p:nvPicPr>
          <p:cNvPr id="94" name="Image 6" descr="preencoded.png"/>
          <p:cNvPicPr/>
          <p:nvPr/>
        </p:nvPicPr>
        <p:blipFill>
          <a:blip r:embed="rId1"/>
          <a:stretch/>
        </p:blipFill>
        <p:spPr>
          <a:xfrm>
            <a:off x="13213080" y="228600"/>
            <a:ext cx="1188360" cy="387000"/>
          </a:xfrm>
          <a:prstGeom prst="rect">
            <a:avLst/>
          </a:prstGeom>
          <a:noFill/>
          <a:ln w="0">
            <a:noFill/>
          </a:ln>
        </p:spPr>
      </p:pic>
      <p:sp>
        <p:nvSpPr>
          <p:cNvPr id="95" name="CuadroTexto 19"/>
          <p:cNvSpPr/>
          <p:nvPr/>
        </p:nvSpPr>
        <p:spPr>
          <a:xfrm>
            <a:off x="836280" y="1737720"/>
            <a:ext cx="11976120" cy="656640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pPr>
            <a:r>
              <a:rPr b="1" lang="es-CL" sz="1800" strike="noStrike" u="none">
                <a:solidFill>
                  <a:srgbClr val="000000"/>
                </a:solidFill>
                <a:uFillTx/>
                <a:latin typeface="Source Sans Pro"/>
                <a:ea typeface="Source Sans Pro"/>
              </a:rPr>
              <a:t>Sintaxis sencilla y legibilidad</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Python es conocido por su sintaxis clara y expresiva, lo que permite a los desarrolladores concentrarse en la lógica algorítmica sin perderse en detalles sintácticos. Esto es especialmente útil al prototipar y analizar rápidamente nuevas ideas. </a:t>
            </a:r>
            <a:endParaRPr b="0" lang="en-US" sz="1800" strike="noStrike" u="none">
              <a:solidFill>
                <a:srgbClr val="000000"/>
              </a:solidFill>
              <a:uFillTx/>
              <a:latin typeface="Arial"/>
            </a:endParaRPr>
          </a:p>
          <a:p>
            <a:pPr algn="just" defTabSz="914400">
              <a:lnSpc>
                <a:spcPct val="150000"/>
              </a:lnSpc>
              <a:spcAft>
                <a:spcPts val="799"/>
              </a:spcAft>
            </a:pP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Amplio ecosistema de bibliotecas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Existen numerosas librerías y módulos que facilitan tanto la implementación de algoritmos como su análisis. Herramientas como numpy y pandas permiten realizar operaciones eficientes sobre grandes volúmenes de datos, mientras que matplotlib y seaborn ayudan a visualizar resultados y comparaciones. </a:t>
            </a:r>
            <a:endParaRPr b="0" lang="en-US" sz="1800" strike="noStrike" u="none">
              <a:solidFill>
                <a:srgbClr val="000000"/>
              </a:solidFill>
              <a:uFillTx/>
              <a:latin typeface="Arial"/>
            </a:endParaRPr>
          </a:p>
          <a:p>
            <a:pPr algn="just" defTabSz="914400">
              <a:lnSpc>
                <a:spcPct val="150000"/>
              </a:lnSpc>
            </a:pP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Facilidad de integración</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Python se integra de manera sencilla con otras herramientas y lenguajes, permitiendo, por ejemplo, combinar código de alto rendimiento en C/C++ mediante extensiones o bibliotecas especializadas (como cython), lo que permite superar algunas de las limitaciones del intérprete.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Text 0"/>
          <p:cNvSpPr/>
          <p:nvPr/>
        </p:nvSpPr>
        <p:spPr>
          <a:xfrm>
            <a:off x="735840" y="755640"/>
            <a:ext cx="9479880" cy="656640"/>
          </a:xfrm>
          <a:prstGeom prst="rect">
            <a:avLst/>
          </a:prstGeom>
          <a:noFill/>
          <a:ln w="0">
            <a:noFill/>
          </a:ln>
        </p:spPr>
        <p:style>
          <a:lnRef idx="0"/>
          <a:fillRef idx="0"/>
          <a:effectRef idx="0"/>
          <a:fontRef idx="minor"/>
        </p:style>
        <p:txBody>
          <a:bodyPr wrap="none" lIns="0" rIns="0" tIns="0" bIns="0" anchor="t">
            <a:noAutofit/>
          </a:bodyPr>
          <a:p>
            <a:pPr defTabSz="914400">
              <a:lnSpc>
                <a:spcPts val="5151"/>
              </a:lnSpc>
              <a:tabLst>
                <a:tab algn="l" pos="0"/>
              </a:tabLst>
            </a:pPr>
            <a:r>
              <a:rPr b="1" lang="es-CL" sz="4100" strike="noStrike" u="none">
                <a:solidFill>
                  <a:srgbClr val="19414b"/>
                </a:solidFill>
                <a:uFillTx/>
                <a:latin typeface="Gilroy-ExtraBoldItalic Extra Bold"/>
                <a:ea typeface="Gilroy-ExtraBoldItalic Extra Bold"/>
              </a:rPr>
              <a:t>Python en el Análisis de Algoritmos: Desafíos</a:t>
            </a:r>
            <a:endParaRPr b="0" lang="en-US" sz="4100" strike="noStrike" u="none">
              <a:solidFill>
                <a:srgbClr val="000000"/>
              </a:solidFill>
              <a:uFillTx/>
              <a:latin typeface="Arial"/>
            </a:endParaRPr>
          </a:p>
        </p:txBody>
      </p:sp>
      <p:pic>
        <p:nvPicPr>
          <p:cNvPr id="97" name="Image 6" descr="preencoded.png"/>
          <p:cNvPicPr/>
          <p:nvPr/>
        </p:nvPicPr>
        <p:blipFill>
          <a:blip r:embed="rId1"/>
          <a:stretch/>
        </p:blipFill>
        <p:spPr>
          <a:xfrm>
            <a:off x="13213080" y="228600"/>
            <a:ext cx="1188360" cy="387000"/>
          </a:xfrm>
          <a:prstGeom prst="rect">
            <a:avLst/>
          </a:prstGeom>
          <a:noFill/>
          <a:ln w="0">
            <a:noFill/>
          </a:ln>
        </p:spPr>
      </p:pic>
      <p:sp>
        <p:nvSpPr>
          <p:cNvPr id="98" name="CuadroTexto 3"/>
          <p:cNvSpPr/>
          <p:nvPr/>
        </p:nvSpPr>
        <p:spPr>
          <a:xfrm>
            <a:off x="735840" y="2034360"/>
            <a:ext cx="12476880" cy="6876360"/>
          </a:xfrm>
          <a:prstGeom prst="rect">
            <a:avLst/>
          </a:prstGeom>
          <a:noFill/>
          <a:ln w="0">
            <a:noFill/>
          </a:ln>
        </p:spPr>
        <p:style>
          <a:lnRef idx="0"/>
          <a:fillRef idx="0"/>
          <a:effectRef idx="0"/>
          <a:fontRef idx="minor"/>
        </p:style>
        <p:txBody>
          <a:bodyPr lIns="90000" rIns="90000" tIns="45000" bIns="45000" anchor="t">
            <a:spAutoFit/>
          </a:bodyPr>
          <a:p>
            <a:pPr algn="just" defTabSz="914400">
              <a:lnSpc>
                <a:spcPct val="150000"/>
              </a:lnSpc>
            </a:pPr>
            <a:r>
              <a:rPr b="1" lang="es-CL" sz="1800" strike="noStrike" u="none">
                <a:solidFill>
                  <a:srgbClr val="000000"/>
                </a:solidFill>
                <a:uFillTx/>
                <a:latin typeface="Source Sans Pro"/>
                <a:ea typeface="Source Sans Pro"/>
              </a:rPr>
              <a:t>Velocidad de ejecución:</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Aunque Python es ideal para el desarrollo rápido y el análisis conceptual, su rendimiento puede no ser comparable con lenguajes compilados como C o Java para algoritmos que requieren una ejecución intensiva. Por ello, para aplicaciones críticas en cuanto a rendimiento, se recurre a optimizaciones específicas o a la integración con código nativo. </a:t>
            </a:r>
            <a:endParaRPr b="0" lang="en-US" sz="1800" strike="noStrike" u="none">
              <a:solidFill>
                <a:srgbClr val="000000"/>
              </a:solidFill>
              <a:uFillTx/>
              <a:latin typeface="Arial"/>
            </a:endParaRPr>
          </a:p>
          <a:p>
            <a:pPr algn="just" defTabSz="914400">
              <a:lnSpc>
                <a:spcPct val="150000"/>
              </a:lnSpc>
            </a:pP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Gestión de memoria:</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Python maneja la memoria de forma automática (garbage collection), lo que simplifica el desarrollo, pero en algunos casos puede generar sobrecargas o comportamientos inesperados en algoritmos que manipulan grandes estructuras de datos. </a:t>
            </a:r>
            <a:endParaRPr b="0" lang="en-US" sz="1800" strike="noStrike" u="none">
              <a:solidFill>
                <a:srgbClr val="000000"/>
              </a:solidFill>
              <a:uFillTx/>
              <a:latin typeface="Arial"/>
            </a:endParaRPr>
          </a:p>
          <a:p>
            <a:pPr algn="just" defTabSz="914400">
              <a:lnSpc>
                <a:spcPct val="150000"/>
              </a:lnSpc>
            </a:pPr>
            <a:endParaRPr b="0" lang="en-US" sz="1800" strike="noStrike" u="none">
              <a:solidFill>
                <a:srgbClr val="000000"/>
              </a:solidFill>
              <a:uFillTx/>
              <a:latin typeface="Arial"/>
            </a:endParaRPr>
          </a:p>
          <a:p>
            <a:pPr algn="just" defTabSz="914400">
              <a:lnSpc>
                <a:spcPct val="150000"/>
              </a:lnSpc>
            </a:pPr>
            <a:r>
              <a:rPr b="1" lang="es-CL" sz="1800" strike="noStrike" u="none">
                <a:solidFill>
                  <a:srgbClr val="000000"/>
                </a:solidFill>
                <a:uFillTx/>
                <a:latin typeface="Source Sans Pro"/>
                <a:ea typeface="Source Sans Pro"/>
              </a:rPr>
              <a:t>Interpretación vs. compilación:</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algn="just" defTabSz="914400">
              <a:lnSpc>
                <a:spcPct val="150000"/>
              </a:lnSpc>
              <a:spcAft>
                <a:spcPts val="799"/>
              </a:spcAft>
            </a:pPr>
            <a:r>
              <a:rPr b="0" lang="es-CL" sz="1800" strike="noStrike" u="none">
                <a:solidFill>
                  <a:srgbClr val="000000"/>
                </a:solidFill>
                <a:uFillTx/>
                <a:latin typeface="Source Sans Pro"/>
                <a:ea typeface="Source Sans Pro"/>
              </a:rPr>
              <a:t>La naturaleza interpretada de Python puede ser un obstáculo cuando se necesita el máximo rendimiento en tiempo de ejecución. Sin embargo, para el análisis de algoritmos y la enseñanza de conceptos, esta característica suele ser una ventaja, ya que permite iterar rápidamente y experimentar con diferentes enfoques.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ext 0"/>
          <p:cNvSpPr/>
          <p:nvPr/>
        </p:nvSpPr>
        <p:spPr>
          <a:xfrm>
            <a:off x="735840" y="755640"/>
            <a:ext cx="9479880" cy="656640"/>
          </a:xfrm>
          <a:prstGeom prst="rect">
            <a:avLst/>
          </a:prstGeom>
          <a:noFill/>
          <a:ln w="0">
            <a:noFill/>
          </a:ln>
        </p:spPr>
        <p:style>
          <a:lnRef idx="0"/>
          <a:fillRef idx="0"/>
          <a:effectRef idx="0"/>
          <a:fontRef idx="minor"/>
        </p:style>
        <p:txBody>
          <a:bodyPr wrap="none" lIns="0" rIns="0" tIns="0" bIns="0" anchor="t">
            <a:noAutofit/>
          </a:bodyPr>
          <a:p>
            <a:pPr defTabSz="914400">
              <a:lnSpc>
                <a:spcPts val="5151"/>
              </a:lnSpc>
              <a:tabLst>
                <a:tab algn="l" pos="0"/>
              </a:tabLst>
            </a:pPr>
            <a:r>
              <a:rPr b="1" lang="es-CL" sz="4100" strike="noStrike" u="none">
                <a:solidFill>
                  <a:srgbClr val="19414b"/>
                </a:solidFill>
                <a:uFillTx/>
                <a:latin typeface="Gilroy-ExtraBoldItalic Extra Bold"/>
                <a:ea typeface="Gilroy-ExtraBoldItalic Extra Bold"/>
              </a:rPr>
              <a:t>¿Por qué es importante analizar algoritmos?</a:t>
            </a:r>
            <a:endParaRPr b="0" lang="en-US" sz="4100" strike="noStrike" u="none">
              <a:solidFill>
                <a:srgbClr val="000000"/>
              </a:solidFill>
              <a:uFillTx/>
              <a:latin typeface="Arial"/>
            </a:endParaRPr>
          </a:p>
        </p:txBody>
      </p:sp>
      <p:pic>
        <p:nvPicPr>
          <p:cNvPr id="100" name="Image 6" descr="preencoded.png"/>
          <p:cNvPicPr/>
          <p:nvPr/>
        </p:nvPicPr>
        <p:blipFill>
          <a:blip r:embed="rId1"/>
          <a:stretch/>
        </p:blipFill>
        <p:spPr>
          <a:xfrm>
            <a:off x="13213080" y="228600"/>
            <a:ext cx="1188360" cy="387000"/>
          </a:xfrm>
          <a:prstGeom prst="rect">
            <a:avLst/>
          </a:prstGeom>
          <a:noFill/>
          <a:ln w="0">
            <a:noFill/>
          </a:ln>
        </p:spPr>
      </p:pic>
      <p:sp>
        <p:nvSpPr>
          <p:cNvPr id="101" name="CuadroTexto 4"/>
          <p:cNvSpPr/>
          <p:nvPr/>
        </p:nvSpPr>
        <p:spPr>
          <a:xfrm>
            <a:off x="1818360" y="4133880"/>
            <a:ext cx="11997720" cy="459720"/>
          </a:xfrm>
          <a:prstGeom prst="rect">
            <a:avLst/>
          </a:prstGeom>
          <a:noFill/>
          <a:ln w="0">
            <a:noFill/>
          </a:ln>
        </p:spPr>
        <p:style>
          <a:lnRef idx="0"/>
          <a:fillRef idx="0"/>
          <a:effectRef idx="0"/>
          <a:fontRef idx="minor"/>
        </p:style>
        <p:txBody>
          <a:bodyPr lIns="90000" rIns="90000" tIns="45000" bIns="45000" anchor="t">
            <a:spAutoFit/>
          </a:bodyPr>
          <a:p>
            <a:pPr algn="just" defTabSz="914400">
              <a:lnSpc>
                <a:spcPts val="1457"/>
              </a:lnSpc>
            </a:pPr>
            <a:r>
              <a:rPr b="1" lang="es-CL" sz="1800" strike="noStrike" u="none">
                <a:solidFill>
                  <a:srgbClr val="000000"/>
                </a:solidFill>
                <a:uFillTx/>
                <a:latin typeface="Source Sans Pro"/>
                <a:ea typeface="Source Sans Pro"/>
              </a:rPr>
              <a:t>Optimización de recursos</a:t>
            </a:r>
            <a:r>
              <a:rPr b="0" lang="es-CL" sz="1800" strike="noStrike" u="none">
                <a:solidFill>
                  <a:srgbClr val="000000"/>
                </a:solidFill>
                <a:uFillTx/>
                <a:latin typeface="Source Sans Pro"/>
                <a:ea typeface="Source Sans Pro"/>
              </a:rPr>
              <a:t>: Ayuda a reducir costos en tiempo de cómputo y memoria, clave en sistemas con recursos limitados o de alta demanda. </a:t>
            </a:r>
            <a:endParaRPr b="0" lang="en-US" sz="1800" strike="noStrike" u="none">
              <a:solidFill>
                <a:srgbClr val="000000"/>
              </a:solidFill>
              <a:uFillTx/>
              <a:latin typeface="Arial"/>
            </a:endParaRPr>
          </a:p>
        </p:txBody>
      </p:sp>
      <p:sp>
        <p:nvSpPr>
          <p:cNvPr id="102" name="Shape 1"/>
          <p:cNvSpPr/>
          <p:nvPr/>
        </p:nvSpPr>
        <p:spPr>
          <a:xfrm>
            <a:off x="1165320" y="2419200"/>
            <a:ext cx="455760" cy="455760"/>
          </a:xfrm>
          <a:prstGeom prst="roundRect">
            <a:avLst>
              <a:gd name="adj" fmla="val 18670"/>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pPr defTabSz="914400">
              <a:lnSpc>
                <a:spcPct val="100000"/>
              </a:lnSpc>
            </a:pPr>
            <a:r>
              <a:rPr b="0" lang="es-CL" sz="1800" strike="noStrike" u="none">
                <a:solidFill>
                  <a:schemeClr val="lt1"/>
                </a:solidFill>
                <a:uFillTx/>
                <a:latin typeface="Calibri"/>
              </a:rPr>
              <a:t> </a:t>
            </a:r>
            <a:r>
              <a:rPr b="0" lang="es-CL" sz="1800" strike="noStrike" u="none">
                <a:solidFill>
                  <a:schemeClr val="lt1"/>
                </a:solidFill>
                <a:uFillTx/>
                <a:latin typeface="Calibri"/>
              </a:rPr>
              <a:t>1</a:t>
            </a:r>
            <a:endParaRPr b="0" lang="en-US" sz="1800" strike="noStrike" u="none">
              <a:solidFill>
                <a:srgbClr val="ffffff"/>
              </a:solidFill>
              <a:uFillTx/>
              <a:latin typeface="Arial"/>
            </a:endParaRPr>
          </a:p>
        </p:txBody>
      </p:sp>
      <p:sp>
        <p:nvSpPr>
          <p:cNvPr id="103" name="Shape 1"/>
          <p:cNvSpPr/>
          <p:nvPr/>
        </p:nvSpPr>
        <p:spPr>
          <a:xfrm>
            <a:off x="1165320" y="3216960"/>
            <a:ext cx="455760" cy="455760"/>
          </a:xfrm>
          <a:prstGeom prst="roundRect">
            <a:avLst>
              <a:gd name="adj" fmla="val 18670"/>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pPr defTabSz="914400">
              <a:lnSpc>
                <a:spcPct val="100000"/>
              </a:lnSpc>
            </a:pPr>
            <a:r>
              <a:rPr b="0" lang="es-CL" sz="1800" strike="noStrike" u="none">
                <a:solidFill>
                  <a:schemeClr val="lt1"/>
                </a:solidFill>
                <a:uFillTx/>
                <a:latin typeface="Calibri"/>
              </a:rPr>
              <a:t> </a:t>
            </a:r>
            <a:r>
              <a:rPr b="0" lang="es-CL" sz="1800" strike="noStrike" u="none">
                <a:solidFill>
                  <a:schemeClr val="lt1"/>
                </a:solidFill>
                <a:uFillTx/>
                <a:latin typeface="Calibri"/>
              </a:rPr>
              <a:t>2</a:t>
            </a:r>
            <a:endParaRPr b="0" lang="en-US" sz="1800" strike="noStrike" u="none">
              <a:solidFill>
                <a:srgbClr val="ffffff"/>
              </a:solidFill>
              <a:uFillTx/>
              <a:latin typeface="Arial"/>
            </a:endParaRPr>
          </a:p>
        </p:txBody>
      </p:sp>
      <p:sp>
        <p:nvSpPr>
          <p:cNvPr id="104" name="Shape 1"/>
          <p:cNvSpPr/>
          <p:nvPr/>
        </p:nvSpPr>
        <p:spPr>
          <a:xfrm>
            <a:off x="1181520" y="4015080"/>
            <a:ext cx="455760" cy="455760"/>
          </a:xfrm>
          <a:prstGeom prst="roundRect">
            <a:avLst>
              <a:gd name="adj" fmla="val 18670"/>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pPr defTabSz="914400">
              <a:lnSpc>
                <a:spcPct val="100000"/>
              </a:lnSpc>
            </a:pPr>
            <a:r>
              <a:rPr b="0" lang="es-CL" sz="1800" strike="noStrike" u="none">
                <a:solidFill>
                  <a:schemeClr val="lt1"/>
                </a:solidFill>
                <a:uFillTx/>
                <a:latin typeface="Calibri"/>
              </a:rPr>
              <a:t> </a:t>
            </a:r>
            <a:r>
              <a:rPr b="0" lang="es-CL" sz="1800" strike="noStrike" u="none">
                <a:solidFill>
                  <a:schemeClr val="lt1"/>
                </a:solidFill>
                <a:uFillTx/>
                <a:latin typeface="Calibri"/>
              </a:rPr>
              <a:t>3</a:t>
            </a:r>
            <a:endParaRPr b="0" lang="en-US" sz="1800" strike="noStrike" u="none">
              <a:solidFill>
                <a:srgbClr val="ffffff"/>
              </a:solidFill>
              <a:uFillTx/>
              <a:latin typeface="Arial"/>
            </a:endParaRPr>
          </a:p>
        </p:txBody>
      </p:sp>
      <p:sp>
        <p:nvSpPr>
          <p:cNvPr id="105" name="CuadroTexto 9"/>
          <p:cNvSpPr/>
          <p:nvPr/>
        </p:nvSpPr>
        <p:spPr>
          <a:xfrm>
            <a:off x="1817640" y="2547000"/>
            <a:ext cx="10359000" cy="459720"/>
          </a:xfrm>
          <a:prstGeom prst="rect">
            <a:avLst/>
          </a:prstGeom>
          <a:noFill/>
          <a:ln w="0">
            <a:noFill/>
          </a:ln>
        </p:spPr>
        <p:style>
          <a:lnRef idx="0"/>
          <a:fillRef idx="0"/>
          <a:effectRef idx="0"/>
          <a:fontRef idx="minor"/>
        </p:style>
        <p:txBody>
          <a:bodyPr lIns="90000" rIns="90000" tIns="45000" bIns="45000" anchor="t">
            <a:spAutoFit/>
          </a:bodyPr>
          <a:p>
            <a:pPr algn="just" defTabSz="914400">
              <a:lnSpc>
                <a:spcPts val="1457"/>
              </a:lnSpc>
            </a:pPr>
            <a:r>
              <a:rPr b="1" lang="es-CL" sz="1800" strike="noStrike" u="none">
                <a:solidFill>
                  <a:srgbClr val="000000"/>
                </a:solidFill>
                <a:uFillTx/>
                <a:latin typeface="Source Sans Pro"/>
                <a:ea typeface="Source Sans Pro"/>
              </a:rPr>
              <a:t>Eficiencia</a:t>
            </a:r>
            <a:r>
              <a:rPr b="0" lang="es-CL" sz="1800" strike="noStrike" u="none">
                <a:solidFill>
                  <a:srgbClr val="000000"/>
                </a:solidFill>
                <a:uFillTx/>
                <a:latin typeface="Source Sans Pro"/>
                <a:ea typeface="Source Sans Pro"/>
              </a:rPr>
              <a:t>: Permite escoger la mejor solución (o la más aceptable) para un problema dado. </a:t>
            </a:r>
            <a:endParaRPr b="0" lang="en-US" sz="1800" strike="noStrike" u="none">
              <a:solidFill>
                <a:srgbClr val="000000"/>
              </a:solidFill>
              <a:uFillTx/>
              <a:latin typeface="Arial"/>
            </a:endParaRPr>
          </a:p>
        </p:txBody>
      </p:sp>
      <p:sp>
        <p:nvSpPr>
          <p:cNvPr id="106" name="CuadroTexto 11"/>
          <p:cNvSpPr/>
          <p:nvPr/>
        </p:nvSpPr>
        <p:spPr>
          <a:xfrm>
            <a:off x="1817640" y="3292200"/>
            <a:ext cx="10960560" cy="459720"/>
          </a:xfrm>
          <a:prstGeom prst="rect">
            <a:avLst/>
          </a:prstGeom>
          <a:noFill/>
          <a:ln w="0">
            <a:noFill/>
          </a:ln>
        </p:spPr>
        <p:style>
          <a:lnRef idx="0"/>
          <a:fillRef idx="0"/>
          <a:effectRef idx="0"/>
          <a:fontRef idx="minor"/>
        </p:style>
        <p:txBody>
          <a:bodyPr lIns="90000" rIns="90000" tIns="45000" bIns="45000" anchor="t">
            <a:spAutoFit/>
          </a:bodyPr>
          <a:p>
            <a:pPr algn="just" defTabSz="914400">
              <a:lnSpc>
                <a:spcPts val="1457"/>
              </a:lnSpc>
            </a:pPr>
            <a:r>
              <a:rPr b="1" lang="es-CL" sz="1800" strike="noStrike" u="none">
                <a:solidFill>
                  <a:srgbClr val="000000"/>
                </a:solidFill>
                <a:uFillTx/>
                <a:latin typeface="Source Sans Pro"/>
                <a:ea typeface="Source Sans Pro"/>
              </a:rPr>
              <a:t>Escalabilidad</a:t>
            </a:r>
            <a:r>
              <a:rPr b="0" lang="es-CL" sz="1800" strike="noStrike" u="none">
                <a:solidFill>
                  <a:srgbClr val="000000"/>
                </a:solidFill>
                <a:uFillTx/>
                <a:latin typeface="Source Sans Pro"/>
                <a:ea typeface="Source Sans Pro"/>
              </a:rPr>
              <a:t>: Saber cómo crece el tiempo de ejecución o el uso de memoria al aumentar el tamaño de la entrada.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7" name="Text 0"/>
          <p:cNvSpPr/>
          <p:nvPr/>
        </p:nvSpPr>
        <p:spPr>
          <a:xfrm>
            <a:off x="695160" y="546480"/>
            <a:ext cx="9521280" cy="620640"/>
          </a:xfrm>
          <a:prstGeom prst="rect">
            <a:avLst/>
          </a:prstGeom>
          <a:noFill/>
          <a:ln w="0">
            <a:noFill/>
          </a:ln>
        </p:spPr>
        <p:style>
          <a:lnRef idx="0"/>
          <a:fillRef idx="0"/>
          <a:effectRef idx="0"/>
          <a:fontRef idx="minor"/>
        </p:style>
        <p:txBody>
          <a:bodyPr wrap="none" lIns="0" rIns="0" tIns="0" bIns="0" anchor="t">
            <a:noAutofit/>
          </a:bodyPr>
          <a:p>
            <a:pPr defTabSz="914400">
              <a:lnSpc>
                <a:spcPts val="4850"/>
              </a:lnSpc>
              <a:tabLst>
                <a:tab algn="l" pos="0"/>
              </a:tabLst>
            </a:pPr>
            <a:r>
              <a:rPr b="1" lang="en-US" sz="3900" strike="noStrike" u="none">
                <a:solidFill>
                  <a:srgbClr val="19414b"/>
                </a:solidFill>
                <a:uFillTx/>
                <a:latin typeface="Gilroy-ExtraBoldItalic Extra Bold"/>
                <a:ea typeface="Gilroy-ExtraBoldItalic Extra Bold"/>
              </a:rPr>
              <a:t>Notación Big O: Complejidad Algorítmica</a:t>
            </a:r>
            <a:endParaRPr b="0" lang="en-US" sz="3900" strike="noStrike" u="none">
              <a:solidFill>
                <a:srgbClr val="000000"/>
              </a:solidFill>
              <a:uFillTx/>
              <a:latin typeface="Arial"/>
            </a:endParaRPr>
          </a:p>
        </p:txBody>
      </p:sp>
      <p:sp>
        <p:nvSpPr>
          <p:cNvPr id="108" name="Shape 1"/>
          <p:cNvSpPr/>
          <p:nvPr/>
        </p:nvSpPr>
        <p:spPr>
          <a:xfrm>
            <a:off x="695160" y="1564560"/>
            <a:ext cx="1228320" cy="1144440"/>
          </a:xfrm>
          <a:prstGeom prst="roundRect">
            <a:avLst>
              <a:gd name="adj" fmla="val 7290"/>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109" name="Image 0" descr="preencoded.png"/>
          <p:cNvPicPr/>
          <p:nvPr/>
        </p:nvPicPr>
        <p:blipFill>
          <a:blip r:embed="rId1"/>
          <a:stretch/>
        </p:blipFill>
        <p:spPr>
          <a:xfrm>
            <a:off x="1170000" y="1962360"/>
            <a:ext cx="279000" cy="348840"/>
          </a:xfrm>
          <a:prstGeom prst="rect">
            <a:avLst/>
          </a:prstGeom>
          <a:noFill/>
          <a:ln w="0">
            <a:noFill/>
          </a:ln>
        </p:spPr>
      </p:pic>
      <p:sp>
        <p:nvSpPr>
          <p:cNvPr id="110" name="Text 2"/>
          <p:cNvSpPr/>
          <p:nvPr/>
        </p:nvSpPr>
        <p:spPr>
          <a:xfrm>
            <a:off x="2122920" y="1763280"/>
            <a:ext cx="2483280" cy="3099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1950" strike="noStrike" u="none">
                <a:solidFill>
                  <a:srgbClr val="1c1d22"/>
                </a:solidFill>
                <a:uFillTx/>
                <a:latin typeface="Gilroy-ExtraBoldItalic Extra Bold"/>
                <a:ea typeface="Gilroy-ExtraBoldItalic Extra Bold"/>
              </a:rPr>
              <a:t>O(1): Constante</a:t>
            </a:r>
            <a:endParaRPr b="0" lang="en-US" sz="1950" strike="noStrike" u="none">
              <a:solidFill>
                <a:srgbClr val="000000"/>
              </a:solidFill>
              <a:uFillTx/>
              <a:latin typeface="Arial"/>
            </a:endParaRPr>
          </a:p>
        </p:txBody>
      </p:sp>
      <p:sp>
        <p:nvSpPr>
          <p:cNvPr id="111" name="Text 3"/>
          <p:cNvSpPr/>
          <p:nvPr/>
        </p:nvSpPr>
        <p:spPr>
          <a:xfrm>
            <a:off x="2122920" y="2192760"/>
            <a:ext cx="2684520" cy="31752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El tiempo/espacio no varía con n</a:t>
            </a:r>
            <a:endParaRPr b="0" lang="en-US" sz="1550" strike="noStrike" u="none">
              <a:solidFill>
                <a:srgbClr val="000000"/>
              </a:solidFill>
              <a:uFillTx/>
              <a:latin typeface="Arial"/>
            </a:endParaRPr>
          </a:p>
        </p:txBody>
      </p:sp>
      <p:sp>
        <p:nvSpPr>
          <p:cNvPr id="112" name="Shape 4"/>
          <p:cNvSpPr/>
          <p:nvPr/>
        </p:nvSpPr>
        <p:spPr>
          <a:xfrm>
            <a:off x="2023560" y="2699640"/>
            <a:ext cx="10861560" cy="11160"/>
          </a:xfrm>
          <a:prstGeom prst="roundRect">
            <a:avLst>
              <a:gd name="adj" fmla="val 730077"/>
            </a:avLst>
          </a:prstGeom>
          <a:solidFill>
            <a:srgbClr val="00424c"/>
          </a:solidFill>
          <a:ln w="0">
            <a:noFill/>
          </a:ln>
        </p:spPr>
        <p:style>
          <a:lnRef idx="0"/>
          <a:fillRef idx="0"/>
          <a:effectRef idx="0"/>
          <a:fontRef idx="minor"/>
        </p:style>
        <p:txBody>
          <a:bodyPr lIns="90000" rIns="90000" tIns="-36720" bIns="-36720" anchor="t">
            <a:noAutofit/>
          </a:bodyPr>
          <a:p>
            <a:endParaRPr b="0" lang="en-US" sz="1800" strike="noStrike" u="none">
              <a:solidFill>
                <a:srgbClr val="ffffff"/>
              </a:solidFill>
              <a:uFillTx/>
              <a:latin typeface="Arial"/>
            </a:endParaRPr>
          </a:p>
        </p:txBody>
      </p:sp>
      <p:sp>
        <p:nvSpPr>
          <p:cNvPr id="113" name="Shape 5"/>
          <p:cNvSpPr/>
          <p:nvPr/>
        </p:nvSpPr>
        <p:spPr>
          <a:xfrm>
            <a:off x="695160" y="2808720"/>
            <a:ext cx="2457360" cy="1144440"/>
          </a:xfrm>
          <a:prstGeom prst="roundRect">
            <a:avLst>
              <a:gd name="adj" fmla="val 7290"/>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14" name="Image 1" descr="preencoded.png"/>
          <p:cNvPicPr/>
          <p:nvPr/>
        </p:nvPicPr>
        <p:blipFill>
          <a:blip r:embed="rId2"/>
          <a:stretch/>
        </p:blipFill>
        <p:spPr>
          <a:xfrm>
            <a:off x="1784520" y="3206160"/>
            <a:ext cx="279000" cy="348840"/>
          </a:xfrm>
          <a:prstGeom prst="rect">
            <a:avLst/>
          </a:prstGeom>
          <a:noFill/>
          <a:ln w="0">
            <a:noFill/>
          </a:ln>
        </p:spPr>
      </p:pic>
      <p:sp>
        <p:nvSpPr>
          <p:cNvPr id="115" name="Text 6"/>
          <p:cNvSpPr/>
          <p:nvPr/>
        </p:nvSpPr>
        <p:spPr>
          <a:xfrm>
            <a:off x="3351600" y="3007080"/>
            <a:ext cx="2483280" cy="3099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1950" strike="noStrike" u="none">
                <a:solidFill>
                  <a:srgbClr val="1c1d22"/>
                </a:solidFill>
                <a:uFillTx/>
                <a:latin typeface="Gilroy-ExtraBoldItalic Extra Bold"/>
                <a:ea typeface="Gilroy-ExtraBoldItalic Extra Bold"/>
              </a:rPr>
              <a:t>O(log n): Logarítmica</a:t>
            </a:r>
            <a:endParaRPr b="0" lang="en-US" sz="1950" strike="noStrike" u="none">
              <a:solidFill>
                <a:srgbClr val="000000"/>
              </a:solidFill>
              <a:uFillTx/>
              <a:latin typeface="Arial"/>
            </a:endParaRPr>
          </a:p>
        </p:txBody>
      </p:sp>
      <p:sp>
        <p:nvSpPr>
          <p:cNvPr id="116" name="Text 7"/>
          <p:cNvSpPr/>
          <p:nvPr/>
        </p:nvSpPr>
        <p:spPr>
          <a:xfrm>
            <a:off x="3351600" y="3436560"/>
            <a:ext cx="2846880" cy="31752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Crece lentamente con respecto a n</a:t>
            </a:r>
            <a:endParaRPr b="0" lang="en-US" sz="1550" strike="noStrike" u="none">
              <a:solidFill>
                <a:srgbClr val="000000"/>
              </a:solidFill>
              <a:uFillTx/>
              <a:latin typeface="Arial"/>
            </a:endParaRPr>
          </a:p>
        </p:txBody>
      </p:sp>
      <p:sp>
        <p:nvSpPr>
          <p:cNvPr id="117" name="Shape 8"/>
          <p:cNvSpPr/>
          <p:nvPr/>
        </p:nvSpPr>
        <p:spPr>
          <a:xfrm>
            <a:off x="3252600" y="3943800"/>
            <a:ext cx="9632520" cy="11160"/>
          </a:xfrm>
          <a:prstGeom prst="roundRect">
            <a:avLst>
              <a:gd name="adj" fmla="val 730077"/>
            </a:avLst>
          </a:prstGeom>
          <a:solidFill>
            <a:srgbClr val="cadcd8"/>
          </a:solidFill>
          <a:ln w="0">
            <a:noFill/>
          </a:ln>
        </p:spPr>
        <p:style>
          <a:lnRef idx="0"/>
          <a:fillRef idx="0"/>
          <a:effectRef idx="0"/>
          <a:fontRef idx="minor"/>
        </p:style>
        <p:txBody>
          <a:bodyPr lIns="90000" rIns="90000" tIns="-36720" bIns="-36720" anchor="t">
            <a:noAutofit/>
          </a:bodyPr>
          <a:p>
            <a:endParaRPr b="0" lang="en-US" sz="1800" strike="noStrike" u="none">
              <a:solidFill>
                <a:srgbClr val="000000"/>
              </a:solidFill>
              <a:uFillTx/>
              <a:latin typeface="Arial"/>
            </a:endParaRPr>
          </a:p>
        </p:txBody>
      </p:sp>
      <p:sp>
        <p:nvSpPr>
          <p:cNvPr id="118" name="Shape 9"/>
          <p:cNvSpPr/>
          <p:nvPr/>
        </p:nvSpPr>
        <p:spPr>
          <a:xfrm>
            <a:off x="695160" y="4052520"/>
            <a:ext cx="3686400" cy="1144440"/>
          </a:xfrm>
          <a:prstGeom prst="roundRect">
            <a:avLst>
              <a:gd name="adj" fmla="val 7290"/>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19" name="Image 2" descr="preencoded.png"/>
          <p:cNvPicPr/>
          <p:nvPr/>
        </p:nvPicPr>
        <p:blipFill>
          <a:blip r:embed="rId3"/>
          <a:stretch/>
        </p:blipFill>
        <p:spPr>
          <a:xfrm>
            <a:off x="2399040" y="4450320"/>
            <a:ext cx="279000" cy="348840"/>
          </a:xfrm>
          <a:prstGeom prst="rect">
            <a:avLst/>
          </a:prstGeom>
          <a:noFill/>
          <a:ln w="0">
            <a:noFill/>
          </a:ln>
        </p:spPr>
      </p:pic>
      <p:sp>
        <p:nvSpPr>
          <p:cNvPr id="120" name="Text 10"/>
          <p:cNvSpPr/>
          <p:nvPr/>
        </p:nvSpPr>
        <p:spPr>
          <a:xfrm>
            <a:off x="4580640" y="4251240"/>
            <a:ext cx="2483280" cy="3099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1950" strike="noStrike" u="none">
                <a:solidFill>
                  <a:srgbClr val="1c1d22"/>
                </a:solidFill>
                <a:uFillTx/>
                <a:latin typeface="Gilroy-ExtraBoldItalic Extra Bold"/>
                <a:ea typeface="Gilroy-ExtraBoldItalic Extra Bold"/>
              </a:rPr>
              <a:t>O(n): Lineal</a:t>
            </a:r>
            <a:endParaRPr b="0" lang="en-US" sz="1950" strike="noStrike" u="none">
              <a:solidFill>
                <a:srgbClr val="000000"/>
              </a:solidFill>
              <a:uFillTx/>
              <a:latin typeface="Arial"/>
            </a:endParaRPr>
          </a:p>
        </p:txBody>
      </p:sp>
      <p:sp>
        <p:nvSpPr>
          <p:cNvPr id="121" name="Text 11"/>
          <p:cNvSpPr/>
          <p:nvPr/>
        </p:nvSpPr>
        <p:spPr>
          <a:xfrm>
            <a:off x="4580640" y="4680720"/>
            <a:ext cx="2652840" cy="31752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Crece de forma proporcional a n</a:t>
            </a:r>
            <a:endParaRPr b="0" lang="en-US" sz="1550" strike="noStrike" u="none">
              <a:solidFill>
                <a:srgbClr val="000000"/>
              </a:solidFill>
              <a:uFillTx/>
              <a:latin typeface="Arial"/>
            </a:endParaRPr>
          </a:p>
        </p:txBody>
      </p:sp>
      <p:sp>
        <p:nvSpPr>
          <p:cNvPr id="122" name="Shape 12"/>
          <p:cNvSpPr/>
          <p:nvPr/>
        </p:nvSpPr>
        <p:spPr>
          <a:xfrm>
            <a:off x="4481280" y="5187600"/>
            <a:ext cx="8403480" cy="11160"/>
          </a:xfrm>
          <a:prstGeom prst="roundRect">
            <a:avLst>
              <a:gd name="adj" fmla="val 730077"/>
            </a:avLst>
          </a:prstGeom>
          <a:solidFill>
            <a:srgbClr val="b9aad4"/>
          </a:solidFill>
          <a:ln w="0">
            <a:noFill/>
          </a:ln>
        </p:spPr>
        <p:style>
          <a:lnRef idx="0"/>
          <a:fillRef idx="0"/>
          <a:effectRef idx="0"/>
          <a:fontRef idx="minor"/>
        </p:style>
        <p:txBody>
          <a:bodyPr lIns="90000" rIns="90000" tIns="-36720" bIns="-36720" anchor="t">
            <a:noAutofit/>
          </a:bodyPr>
          <a:p>
            <a:endParaRPr b="0" lang="en-US" sz="1800" strike="noStrike" u="none">
              <a:solidFill>
                <a:srgbClr val="000000"/>
              </a:solidFill>
              <a:uFillTx/>
              <a:latin typeface="Arial"/>
            </a:endParaRPr>
          </a:p>
        </p:txBody>
      </p:sp>
      <p:sp>
        <p:nvSpPr>
          <p:cNvPr id="123" name="Shape 13"/>
          <p:cNvSpPr/>
          <p:nvPr/>
        </p:nvSpPr>
        <p:spPr>
          <a:xfrm>
            <a:off x="695160" y="5296320"/>
            <a:ext cx="4915080" cy="1144440"/>
          </a:xfrm>
          <a:prstGeom prst="roundRect">
            <a:avLst>
              <a:gd name="adj" fmla="val 7290"/>
            </a:avLst>
          </a:prstGeom>
          <a:solidFill>
            <a:srgbClr val="b2d5ad"/>
          </a:solidFill>
          <a:ln w="22860">
            <a:solidFill>
              <a:srgbClr val="98bb93"/>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124" name="Image 3" descr="preencoded.png"/>
          <p:cNvPicPr/>
          <p:nvPr/>
        </p:nvPicPr>
        <p:blipFill>
          <a:blip r:embed="rId4"/>
          <a:stretch/>
        </p:blipFill>
        <p:spPr>
          <a:xfrm>
            <a:off x="3013560" y="5694120"/>
            <a:ext cx="279000" cy="348840"/>
          </a:xfrm>
          <a:prstGeom prst="rect">
            <a:avLst/>
          </a:prstGeom>
          <a:noFill/>
          <a:ln w="0">
            <a:noFill/>
          </a:ln>
        </p:spPr>
      </p:pic>
      <p:sp>
        <p:nvSpPr>
          <p:cNvPr id="125" name="Text 14"/>
          <p:cNvSpPr/>
          <p:nvPr/>
        </p:nvSpPr>
        <p:spPr>
          <a:xfrm>
            <a:off x="5809680" y="5495040"/>
            <a:ext cx="2483280" cy="3099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1950" strike="noStrike" u="none">
                <a:solidFill>
                  <a:srgbClr val="1c1d22"/>
                </a:solidFill>
                <a:uFillTx/>
                <a:latin typeface="Gilroy-ExtraBoldItalic Extra Bold"/>
                <a:ea typeface="Gilroy-ExtraBoldItalic Extra Bold"/>
              </a:rPr>
              <a:t>O(n²): Cuadrática</a:t>
            </a:r>
            <a:endParaRPr b="0" lang="en-US" sz="1950" strike="noStrike" u="none">
              <a:solidFill>
                <a:srgbClr val="000000"/>
              </a:solidFill>
              <a:uFillTx/>
              <a:latin typeface="Arial"/>
            </a:endParaRPr>
          </a:p>
        </p:txBody>
      </p:sp>
      <p:sp>
        <p:nvSpPr>
          <p:cNvPr id="126" name="Text 15"/>
          <p:cNvSpPr/>
          <p:nvPr/>
        </p:nvSpPr>
        <p:spPr>
          <a:xfrm>
            <a:off x="5809680" y="5924520"/>
            <a:ext cx="4708800" cy="31752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Crece rápidamente; común en algoritmos de fuerza bruta</a:t>
            </a:r>
            <a:endParaRPr b="0" lang="en-US" sz="1550" strike="noStrike" u="none">
              <a:solidFill>
                <a:srgbClr val="000000"/>
              </a:solidFill>
              <a:uFillTx/>
              <a:latin typeface="Arial"/>
            </a:endParaRPr>
          </a:p>
        </p:txBody>
      </p:sp>
      <p:sp>
        <p:nvSpPr>
          <p:cNvPr id="127" name="Shape 16"/>
          <p:cNvSpPr/>
          <p:nvPr/>
        </p:nvSpPr>
        <p:spPr>
          <a:xfrm>
            <a:off x="5710320" y="6431760"/>
            <a:ext cx="7174800" cy="11160"/>
          </a:xfrm>
          <a:prstGeom prst="roundRect">
            <a:avLst>
              <a:gd name="adj" fmla="val 730077"/>
            </a:avLst>
          </a:prstGeom>
          <a:solidFill>
            <a:srgbClr val="b2d5ad"/>
          </a:solidFill>
          <a:ln w="0">
            <a:noFill/>
          </a:ln>
        </p:spPr>
        <p:style>
          <a:lnRef idx="0"/>
          <a:fillRef idx="0"/>
          <a:effectRef idx="0"/>
          <a:fontRef idx="minor"/>
        </p:style>
        <p:txBody>
          <a:bodyPr lIns="90000" rIns="90000" tIns="-36720" bIns="-36720" anchor="t">
            <a:noAutofit/>
          </a:bodyPr>
          <a:p>
            <a:endParaRPr b="0" lang="en-US" sz="1800" strike="noStrike" u="none">
              <a:solidFill>
                <a:srgbClr val="000000"/>
              </a:solidFill>
              <a:uFillTx/>
              <a:latin typeface="Arial"/>
            </a:endParaRPr>
          </a:p>
        </p:txBody>
      </p:sp>
      <p:sp>
        <p:nvSpPr>
          <p:cNvPr id="128" name="Shape 17"/>
          <p:cNvSpPr/>
          <p:nvPr/>
        </p:nvSpPr>
        <p:spPr>
          <a:xfrm>
            <a:off x="695160" y="6540480"/>
            <a:ext cx="6144120" cy="1144440"/>
          </a:xfrm>
          <a:prstGeom prst="roundRect">
            <a:avLst>
              <a:gd name="adj" fmla="val 7290"/>
            </a:avLst>
          </a:prstGeom>
          <a:solidFill>
            <a:srgbClr val="606060"/>
          </a:solidFill>
          <a:ln w="22860">
            <a:solidFill>
              <a:srgbClr val="797979"/>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pic>
        <p:nvPicPr>
          <p:cNvPr id="129" name="Image 4" descr="preencoded.png"/>
          <p:cNvPicPr/>
          <p:nvPr/>
        </p:nvPicPr>
        <p:blipFill>
          <a:blip r:embed="rId5"/>
          <a:stretch/>
        </p:blipFill>
        <p:spPr>
          <a:xfrm>
            <a:off x="3628080" y="6938280"/>
            <a:ext cx="279000" cy="348840"/>
          </a:xfrm>
          <a:prstGeom prst="rect">
            <a:avLst/>
          </a:prstGeom>
          <a:noFill/>
          <a:ln w="0">
            <a:noFill/>
          </a:ln>
        </p:spPr>
      </p:pic>
      <p:sp>
        <p:nvSpPr>
          <p:cNvPr id="130" name="Text 18"/>
          <p:cNvSpPr/>
          <p:nvPr/>
        </p:nvSpPr>
        <p:spPr>
          <a:xfrm>
            <a:off x="7038360" y="6739200"/>
            <a:ext cx="2483280" cy="30996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1950" strike="noStrike" u="none">
                <a:solidFill>
                  <a:srgbClr val="1c1d22"/>
                </a:solidFill>
                <a:uFillTx/>
                <a:latin typeface="Gilroy-ExtraBoldItalic Extra Bold"/>
                <a:ea typeface="Gilroy-ExtraBoldItalic Extra Bold"/>
              </a:rPr>
              <a:t>O(2^n): Exponencial</a:t>
            </a:r>
            <a:endParaRPr b="0" lang="en-US" sz="1950" strike="noStrike" u="none">
              <a:solidFill>
                <a:srgbClr val="000000"/>
              </a:solidFill>
              <a:uFillTx/>
              <a:latin typeface="Arial"/>
            </a:endParaRPr>
          </a:p>
        </p:txBody>
      </p:sp>
      <p:sp>
        <p:nvSpPr>
          <p:cNvPr id="131" name="Text 19"/>
          <p:cNvSpPr/>
          <p:nvPr/>
        </p:nvSpPr>
        <p:spPr>
          <a:xfrm>
            <a:off x="7038360" y="7168680"/>
            <a:ext cx="4983120" cy="31752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Crece muy rápido; para problemas combinatorios complejos</a:t>
            </a:r>
            <a:endParaRPr b="0" lang="en-US" sz="1550" strike="noStrike" u="none">
              <a:solidFill>
                <a:srgbClr val="000000"/>
              </a:solidFill>
              <a:uFillTx/>
              <a:latin typeface="Arial"/>
            </a:endParaRPr>
          </a:p>
        </p:txBody>
      </p:sp>
      <p:pic>
        <p:nvPicPr>
          <p:cNvPr id="132" name="Image 5" descr="preencoded.png"/>
          <p:cNvPicPr/>
          <p:nvPr/>
        </p:nvPicPr>
        <p:blipFill>
          <a:blip r:embed="rId6"/>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Text 0"/>
          <p:cNvSpPr/>
          <p:nvPr/>
        </p:nvSpPr>
        <p:spPr>
          <a:xfrm>
            <a:off x="695160" y="546480"/>
            <a:ext cx="9521280" cy="620640"/>
          </a:xfrm>
          <a:prstGeom prst="rect">
            <a:avLst/>
          </a:prstGeom>
          <a:noFill/>
          <a:ln w="0">
            <a:noFill/>
          </a:ln>
        </p:spPr>
        <p:style>
          <a:lnRef idx="0"/>
          <a:fillRef idx="0"/>
          <a:effectRef idx="0"/>
          <a:fontRef idx="minor"/>
        </p:style>
        <p:txBody>
          <a:bodyPr wrap="none" lIns="0" rIns="0" tIns="0" bIns="0" anchor="t">
            <a:noAutofit/>
          </a:bodyPr>
          <a:p>
            <a:pPr defTabSz="914400">
              <a:lnSpc>
                <a:spcPts val="4850"/>
              </a:lnSpc>
              <a:tabLst>
                <a:tab algn="l" pos="0"/>
              </a:tabLst>
            </a:pPr>
            <a:r>
              <a:rPr b="1" lang="es-CL" sz="3900" strike="noStrike" u="none">
                <a:solidFill>
                  <a:srgbClr val="19414b"/>
                </a:solidFill>
                <a:uFillTx/>
                <a:latin typeface="Gilroy-ExtraBoldItalic Extra Bold"/>
                <a:ea typeface="Gilroy-ExtraBoldItalic Extra Bold"/>
              </a:rPr>
              <a:t>Representación Gráfica Conceptual</a:t>
            </a:r>
            <a:endParaRPr b="0" lang="en-US" sz="3900" strike="noStrike" u="none">
              <a:solidFill>
                <a:srgbClr val="000000"/>
              </a:solidFill>
              <a:uFillTx/>
              <a:latin typeface="Arial"/>
            </a:endParaRPr>
          </a:p>
        </p:txBody>
      </p:sp>
      <p:pic>
        <p:nvPicPr>
          <p:cNvPr id="134" name="Image 5" descr="preencoded.png"/>
          <p:cNvPicPr/>
          <p:nvPr/>
        </p:nvPicPr>
        <p:blipFill>
          <a:blip r:embed="rId1"/>
          <a:stretch/>
        </p:blipFill>
        <p:spPr>
          <a:xfrm>
            <a:off x="13213080" y="228600"/>
            <a:ext cx="1188360" cy="387000"/>
          </a:xfrm>
          <a:prstGeom prst="rect">
            <a:avLst/>
          </a:prstGeom>
          <a:noFill/>
          <a:ln w="0">
            <a:noFill/>
          </a:ln>
        </p:spPr>
      </p:pic>
      <p:sp>
        <p:nvSpPr>
          <p:cNvPr id="135" name="CuadroTexto 28"/>
          <p:cNvSpPr/>
          <p:nvPr/>
        </p:nvSpPr>
        <p:spPr>
          <a:xfrm>
            <a:off x="621720" y="1332720"/>
            <a:ext cx="1299348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lang="es-CL" sz="1800" strike="noStrike" u="none">
                <a:solidFill>
                  <a:srgbClr val="000000"/>
                </a:solidFill>
                <a:uFillTx/>
                <a:latin typeface="Source Sans Pro"/>
                <a:ea typeface="Source Sans Pro"/>
              </a:rPr>
              <a:t>Diagrama que muestre las curvas de crecimiento de O(1), O(log n), O(n), O(n log n), O(n^2). Este diagrama es muy útil para visualizar cómo crece el tiempo de ejecución relativo de cada algoritmo a medida que aumenta el tamaño de la entrada n.</a:t>
            </a:r>
            <a:endParaRPr b="0" lang="en-US" sz="1800" strike="noStrike" u="none">
              <a:solidFill>
                <a:srgbClr val="000000"/>
              </a:solidFill>
              <a:uFillTx/>
              <a:latin typeface="Arial"/>
            </a:endParaRPr>
          </a:p>
        </p:txBody>
      </p:sp>
      <p:pic>
        <p:nvPicPr>
          <p:cNvPr id="136" name="Picture 2" descr="Picture 1713725657, Imagen"/>
          <p:cNvPicPr/>
          <p:nvPr/>
        </p:nvPicPr>
        <p:blipFill>
          <a:blip r:embed="rId2"/>
          <a:stretch/>
        </p:blipFill>
        <p:spPr>
          <a:xfrm>
            <a:off x="542520" y="2457000"/>
            <a:ext cx="6105240" cy="4895640"/>
          </a:xfrm>
          <a:prstGeom prst="rect">
            <a:avLst/>
          </a:prstGeom>
          <a:noFill/>
          <a:ln w="0">
            <a:noFill/>
          </a:ln>
        </p:spPr>
      </p:pic>
      <p:pic>
        <p:nvPicPr>
          <p:cNvPr id="137" name="Picture 4" descr="Picture 996189382, Imagen"/>
          <p:cNvPicPr/>
          <p:nvPr/>
        </p:nvPicPr>
        <p:blipFill>
          <a:blip r:embed="rId3"/>
          <a:stretch/>
        </p:blipFill>
        <p:spPr>
          <a:xfrm>
            <a:off x="6648120" y="2937960"/>
            <a:ext cx="7360200" cy="441432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46</TotalTime>
  <Application>LibreOffice/24.8.6.2$Linux_X86_64 LibreOffice_project/d50be90c1d90f0f90a5235ffcbbafbbfa38a83c2</Application>
  <AppVersion>15.0000</AppVersion>
  <Words>2336</Words>
  <Paragraphs>184</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2025-04-16T14:41:48Z</dcterms:created>
  <dc:creator>PptxGenJS</dc:creator>
  <dc:description/>
  <dc:language>en-US</dc:language>
  <cp:lastModifiedBy/>
  <dcterms:modified xsi:type="dcterms:W3CDTF">2025-06-07T20:19:08Z</dcterms:modified>
  <cp:revision>3</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23</vt:i4>
  </property>
  <property fmtid="{D5CDD505-2E9C-101B-9397-08002B2CF9AE}" pid="3" name="PresentationFormat">
    <vt:lpwstr>Personalizado</vt:lpwstr>
  </property>
  <property fmtid="{D5CDD505-2E9C-101B-9397-08002B2CF9AE}" pid="4" name="Slides">
    <vt:i4>25</vt:i4>
  </property>
</Properties>
</file>